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2"/>
  </p:notesMasterIdLst>
  <p:sldIdLst>
    <p:sldId id="256" r:id="rId5"/>
    <p:sldId id="257" r:id="rId6"/>
    <p:sldId id="270" r:id="rId7"/>
    <p:sldId id="258" r:id="rId8"/>
    <p:sldId id="259" r:id="rId9"/>
    <p:sldId id="263" r:id="rId10"/>
    <p:sldId id="262" r:id="rId11"/>
    <p:sldId id="260" r:id="rId12"/>
    <p:sldId id="261" r:id="rId13"/>
    <p:sldId id="264" r:id="rId14"/>
    <p:sldId id="274" r:id="rId15"/>
    <p:sldId id="265" r:id="rId16"/>
    <p:sldId id="266" r:id="rId17"/>
    <p:sldId id="267" r:id="rId18"/>
    <p:sldId id="269" r:id="rId19"/>
    <p:sldId id="271"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5527F4-9C15-4FB1-BD95-B5406226A3A1}" v="1" dt="2020-07-09T16:23:40.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Brinkley" userId="e70be013-28d4-4864-8b9f-b86c956c4624" providerId="ADAL" clId="{C55527F4-9C15-4FB1-BD95-B5406226A3A1}"/>
    <pc:docChg chg="custSel addSld modSld">
      <pc:chgData name="Christina Brinkley" userId="e70be013-28d4-4864-8b9f-b86c956c4624" providerId="ADAL" clId="{C55527F4-9C15-4FB1-BD95-B5406226A3A1}" dt="2020-07-09T16:24:36.949" v="4"/>
      <pc:docMkLst>
        <pc:docMk/>
      </pc:docMkLst>
      <pc:sldChg chg="modSp mod">
        <pc:chgData name="Christina Brinkley" userId="e70be013-28d4-4864-8b9f-b86c956c4624" providerId="ADAL" clId="{C55527F4-9C15-4FB1-BD95-B5406226A3A1}" dt="2020-07-09T16:24:17.329" v="3" actId="27636"/>
        <pc:sldMkLst>
          <pc:docMk/>
          <pc:sldMk cId="780244259" sldId="266"/>
        </pc:sldMkLst>
        <pc:spChg chg="mod">
          <ac:chgData name="Christina Brinkley" userId="e70be013-28d4-4864-8b9f-b86c956c4624" providerId="ADAL" clId="{C55527F4-9C15-4FB1-BD95-B5406226A3A1}" dt="2020-07-09T16:24:17.329" v="3" actId="27636"/>
          <ac:spMkLst>
            <pc:docMk/>
            <pc:sldMk cId="780244259" sldId="266"/>
            <ac:spMk id="3" creationId="{00000000-0000-0000-0000-000000000000}"/>
          </ac:spMkLst>
        </pc:spChg>
      </pc:sldChg>
      <pc:sldChg chg="modSp mod">
        <pc:chgData name="Christina Brinkley" userId="e70be013-28d4-4864-8b9f-b86c956c4624" providerId="ADAL" clId="{C55527F4-9C15-4FB1-BD95-B5406226A3A1}" dt="2020-07-09T16:24:36.949" v="4"/>
        <pc:sldMkLst>
          <pc:docMk/>
          <pc:sldMk cId="2761533369" sldId="267"/>
        </pc:sldMkLst>
        <pc:spChg chg="mod">
          <ac:chgData name="Christina Brinkley" userId="e70be013-28d4-4864-8b9f-b86c956c4624" providerId="ADAL" clId="{C55527F4-9C15-4FB1-BD95-B5406226A3A1}" dt="2020-07-09T16:24:36.949" v="4"/>
          <ac:spMkLst>
            <pc:docMk/>
            <pc:sldMk cId="2761533369" sldId="267"/>
            <ac:spMk id="3" creationId="{00000000-0000-0000-0000-000000000000}"/>
          </ac:spMkLst>
        </pc:spChg>
      </pc:sldChg>
      <pc:sldChg chg="add">
        <pc:chgData name="Christina Brinkley" userId="e70be013-28d4-4864-8b9f-b86c956c4624" providerId="ADAL" clId="{C55527F4-9C15-4FB1-BD95-B5406226A3A1}" dt="2020-07-09T16:23:40.453" v="0"/>
        <pc:sldMkLst>
          <pc:docMk/>
          <pc:sldMk cId="72669649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DD6C1-2B98-4BF6-8BC5-55EC3A98D8E4}" type="datetimeFigureOut">
              <a:rPr lang="en-GB" smtClean="0"/>
              <a:t>10/09/2021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FB569-8773-46D3-BD2C-1420A7CA89CE}" type="slidenum">
              <a:rPr lang="en-GB" smtClean="0"/>
              <a:t>‹#›</a:t>
            </a:fld>
            <a:endParaRPr lang="en-GB"/>
          </a:p>
        </p:txBody>
      </p:sp>
    </p:spTree>
    <p:extLst>
      <p:ext uri="{BB962C8B-B14F-4D97-AF65-F5344CB8AC3E}">
        <p14:creationId xmlns:p14="http://schemas.microsoft.com/office/powerpoint/2010/main" val="409464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9/10/2021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712891"/>
            <a:ext cx="6815669" cy="1159098"/>
          </a:xfrm>
        </p:spPr>
        <p:txBody>
          <a:bodyPr/>
          <a:lstStyle/>
          <a:p>
            <a:r>
              <a:rPr lang="en-US" sz="3600" dirty="0">
                <a:latin typeface="Comic Sans MS" panose="030F0702030302020204" pitchFamily="66" charset="0"/>
              </a:rPr>
              <a:t>Welcome to St Martin’s Nursery</a:t>
            </a:r>
            <a:endParaRPr lang="en-GB" sz="3600" dirty="0">
              <a:latin typeface="Comic Sans MS" panose="030F0702030302020204" pitchFamily="66" charset="0"/>
            </a:endParaRPr>
          </a:p>
        </p:txBody>
      </p:sp>
      <p:sp>
        <p:nvSpPr>
          <p:cNvPr id="3" name="Subtitle 2"/>
          <p:cNvSpPr>
            <a:spLocks noGrp="1"/>
          </p:cNvSpPr>
          <p:nvPr>
            <p:ph type="subTitle" idx="1"/>
          </p:nvPr>
        </p:nvSpPr>
        <p:spPr>
          <a:xfrm>
            <a:off x="3258356" y="4546242"/>
            <a:ext cx="5679582" cy="432158"/>
          </a:xfrm>
        </p:spPr>
        <p:txBody>
          <a:bodyPr>
            <a:normAutofit/>
          </a:bodyPr>
          <a:lstStyle/>
          <a:p>
            <a:r>
              <a:rPr lang="en-GB" dirty="0">
                <a:latin typeface="Comic Sans MS" panose="030F0702030302020204" pitchFamily="66" charset="0"/>
              </a:rPr>
              <a:t>September </a:t>
            </a:r>
            <a:r>
              <a:rPr lang="en-GB" dirty="0" smtClean="0">
                <a:latin typeface="Comic Sans MS" panose="030F0702030302020204" pitchFamily="66" charset="0"/>
              </a:rPr>
              <a:t>2021</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443212" y="3048401"/>
            <a:ext cx="3335628" cy="1214507"/>
          </a:xfrm>
          <a:prstGeom prst="rect">
            <a:avLst/>
          </a:prstGeom>
        </p:spPr>
      </p:pic>
    </p:spTree>
    <p:extLst>
      <p:ext uri="{BB962C8B-B14F-4D97-AF65-F5344CB8AC3E}">
        <p14:creationId xmlns:p14="http://schemas.microsoft.com/office/powerpoint/2010/main" val="4211562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868" y="722812"/>
            <a:ext cx="9592732" cy="757645"/>
          </a:xfrm>
        </p:spPr>
        <p:txBody>
          <a:bodyPr/>
          <a:lstStyle/>
          <a:p>
            <a:r>
              <a:rPr lang="en-US" dirty="0">
                <a:latin typeface="Comic Sans MS" panose="030F0702030302020204" pitchFamily="66" charset="0"/>
              </a:rPr>
              <a:t>Attendance </a:t>
            </a:r>
            <a:endParaRPr lang="en-GB" dirty="0">
              <a:latin typeface="Comic Sans MS" panose="030F0702030302020204" pitchFamily="66" charset="0"/>
            </a:endParaRPr>
          </a:p>
        </p:txBody>
      </p:sp>
      <p:sp>
        <p:nvSpPr>
          <p:cNvPr id="3" name="Text Placeholder 2"/>
          <p:cNvSpPr>
            <a:spLocks noGrp="1"/>
          </p:cNvSpPr>
          <p:nvPr>
            <p:ph type="body" idx="1"/>
          </p:nvPr>
        </p:nvSpPr>
        <p:spPr>
          <a:xfrm>
            <a:off x="1436914" y="2717076"/>
            <a:ext cx="9459686" cy="3257003"/>
          </a:xfrm>
        </p:spPr>
        <p:txBody>
          <a:bodyPr/>
          <a:lstStyle/>
          <a:p>
            <a:pPr>
              <a:spcAft>
                <a:spcPts val="0"/>
              </a:spcAft>
            </a:pPr>
            <a:r>
              <a:rPr lang="en-GB" dirty="0">
                <a:latin typeface="Comic Sans MS" panose="030F0702030302020204" pitchFamily="66" charset="0"/>
                <a:ea typeface="Times New Roman" panose="02020603050405020304" pitchFamily="18" charset="0"/>
              </a:rPr>
              <a:t>It is hoped that children will attend nursery on a regular basis so that they can make the most of the place allocated to them. We believe that all young children benefit from regular routine. If your child is unable to attend any Nursery session, please telephone the school to notify us of their absence.</a:t>
            </a:r>
          </a:p>
          <a:p>
            <a:pPr>
              <a:spcAft>
                <a:spcPts val="0"/>
              </a:spcAft>
            </a:pPr>
            <a:endParaRPr lang="en-US" dirty="0">
              <a:latin typeface="Comic Sans MS" panose="030F0702030302020204" pitchFamily="66" charset="0"/>
              <a:ea typeface="Times New Roman" panose="02020603050405020304" pitchFamily="18" charset="0"/>
            </a:endParaRPr>
          </a:p>
          <a:p>
            <a:pPr>
              <a:spcAft>
                <a:spcPts val="0"/>
              </a:spcAft>
            </a:pP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Children must be brought to Nursery and collected by a responsible adult. If you are unable to collect your child in person, please tell staff who is to collect them on your behalf.</a:t>
            </a:r>
            <a:endParaRPr lang="en-GB" dirty="0">
              <a:latin typeface="Tahoma" panose="020B0604030504040204" pitchFamily="34" charset="0"/>
              <a:ea typeface="Times New Roman" panose="02020603050405020304" pitchFamily="18" charset="0"/>
            </a:endParaRPr>
          </a:p>
          <a:p>
            <a:endParaRPr lang="en-GB" dirty="0"/>
          </a:p>
        </p:txBody>
      </p:sp>
      <p:pic>
        <p:nvPicPr>
          <p:cNvPr id="6" name="Picture 5"/>
          <p:cNvPicPr>
            <a:picLocks noChangeAspect="1"/>
          </p:cNvPicPr>
          <p:nvPr/>
        </p:nvPicPr>
        <p:blipFill>
          <a:blip r:embed="rId2"/>
          <a:stretch>
            <a:fillRect/>
          </a:stretch>
        </p:blipFill>
        <p:spPr>
          <a:xfrm>
            <a:off x="5376564" y="1551148"/>
            <a:ext cx="1752381" cy="1095238"/>
          </a:xfrm>
          <a:prstGeom prst="rect">
            <a:avLst/>
          </a:prstGeom>
        </p:spPr>
      </p:pic>
    </p:spTree>
    <p:extLst>
      <p:ext uri="{BB962C8B-B14F-4D97-AF65-F5344CB8AC3E}">
        <p14:creationId xmlns:p14="http://schemas.microsoft.com/office/powerpoint/2010/main" val="877212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3868" y="703837"/>
            <a:ext cx="9592732" cy="594119"/>
          </a:xfrm>
        </p:spPr>
        <p:txBody>
          <a:bodyPr>
            <a:normAutofit/>
          </a:bodyPr>
          <a:lstStyle/>
          <a:p>
            <a:r>
              <a:rPr lang="en-US" sz="2800" dirty="0">
                <a:latin typeface="Comic Sans MS"/>
              </a:rPr>
              <a:t>Pupil Premium</a:t>
            </a:r>
            <a:endParaRPr lang="en-GB" sz="2800" dirty="0">
              <a:latin typeface="Comic Sans MS" panose="030F0702030302020204" pitchFamily="66" charset="0"/>
            </a:endParaRPr>
          </a:p>
        </p:txBody>
      </p:sp>
      <p:sp>
        <p:nvSpPr>
          <p:cNvPr id="6" name="Text Placeholder 5"/>
          <p:cNvSpPr>
            <a:spLocks noGrp="1"/>
          </p:cNvSpPr>
          <p:nvPr>
            <p:ph type="body" idx="1"/>
          </p:nvPr>
        </p:nvSpPr>
        <p:spPr>
          <a:xfrm>
            <a:off x="1303868" y="1244328"/>
            <a:ext cx="9592732" cy="4823791"/>
          </a:xfrm>
        </p:spPr>
        <p:txBody>
          <a:bodyPr>
            <a:normAutofit/>
          </a:bodyPr>
          <a:lstStyle/>
          <a:p>
            <a:pPr>
              <a:spcAft>
                <a:spcPts val="0"/>
              </a:spcAft>
            </a:pPr>
            <a:endParaRPr lang="en-GB" sz="5500" dirty="0">
              <a:ea typeface="+mn-lt"/>
              <a:cs typeface="+mn-lt"/>
            </a:endParaRPr>
          </a:p>
          <a:p>
            <a:pPr>
              <a:spcAft>
                <a:spcPts val="0"/>
              </a:spcAft>
            </a:pPr>
            <a:endParaRPr lang="en-GB" sz="5500" dirty="0">
              <a:latin typeface="Comic Sans MS"/>
            </a:endParaRPr>
          </a:p>
          <a:p>
            <a:pPr>
              <a:spcAft>
                <a:spcPts val="0"/>
              </a:spcAft>
            </a:pPr>
            <a:endParaRPr lang="en-GB" sz="5500" dirty="0">
              <a:latin typeface="Comic Sans MS"/>
            </a:endParaRPr>
          </a:p>
          <a:p>
            <a:pPr>
              <a:spcAft>
                <a:spcPts val="0"/>
              </a:spcAft>
            </a:pPr>
            <a:endParaRPr lang="en-GB" sz="5500" dirty="0">
              <a:latin typeface="Comic Sans MS"/>
            </a:endParaRPr>
          </a:p>
        </p:txBody>
      </p:sp>
      <p:sp>
        <p:nvSpPr>
          <p:cNvPr id="2" name="TextBox 1">
            <a:extLst>
              <a:ext uri="{FF2B5EF4-FFF2-40B4-BE49-F238E27FC236}">
                <a16:creationId xmlns:a16="http://schemas.microsoft.com/office/drawing/2014/main" id="{BCA5F9E8-67F4-4D5E-B6D8-A7ABC0AD8A45}"/>
              </a:ext>
            </a:extLst>
          </p:cNvPr>
          <p:cNvSpPr txBox="1"/>
          <p:nvPr/>
        </p:nvSpPr>
        <p:spPr>
          <a:xfrm>
            <a:off x="1201948" y="1647646"/>
            <a:ext cx="970184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Comic Sans MS"/>
                <a:ea typeface="+mn-lt"/>
                <a:cs typeface="+mn-lt"/>
              </a:rPr>
              <a:t>Many children from families who receive certain benefits are entitled to a sum of money paid to their school to boost their learning and opportunities. This can also include Free School Meals once your child moves on from KS1.</a:t>
            </a:r>
            <a:endParaRPr lang="en-GB" sz="2000" dirty="0">
              <a:ea typeface="+mn-lt"/>
              <a:cs typeface="+mn-lt"/>
            </a:endParaRPr>
          </a:p>
          <a:p>
            <a:endParaRPr lang="en-GB" sz="2000" dirty="0">
              <a:ea typeface="+mn-lt"/>
              <a:cs typeface="+mn-lt"/>
            </a:endParaRPr>
          </a:p>
          <a:p>
            <a:r>
              <a:rPr lang="en-GB" sz="2000" dirty="0">
                <a:latin typeface="Comic Sans MS"/>
                <a:ea typeface="+mn-lt"/>
                <a:cs typeface="+mn-lt"/>
              </a:rPr>
              <a:t>If you are in receipt of benefits and you think your child maybe entitled please go to https://www.northlincs.gov.uk/schools-libraries-and-learning/school-food-and-free-school-meals/</a:t>
            </a:r>
          </a:p>
        </p:txBody>
      </p:sp>
    </p:spTree>
    <p:extLst>
      <p:ext uri="{BB962C8B-B14F-4D97-AF65-F5344CB8AC3E}">
        <p14:creationId xmlns:p14="http://schemas.microsoft.com/office/powerpoint/2010/main" val="726696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868" y="714104"/>
            <a:ext cx="9592732" cy="644433"/>
          </a:xfrm>
        </p:spPr>
        <p:txBody>
          <a:bodyPr>
            <a:normAutofit/>
          </a:bodyPr>
          <a:lstStyle/>
          <a:p>
            <a:r>
              <a:rPr lang="en-US" sz="2800" dirty="0">
                <a:latin typeface="Comic Sans MS" panose="030F0702030302020204" pitchFamily="66" charset="0"/>
              </a:rPr>
              <a:t>Health.</a:t>
            </a:r>
            <a:endParaRPr lang="en-GB" sz="2800" dirty="0">
              <a:latin typeface="Comic Sans MS" panose="030F0702030302020204" pitchFamily="66" charset="0"/>
            </a:endParaRPr>
          </a:p>
        </p:txBody>
      </p:sp>
      <p:sp>
        <p:nvSpPr>
          <p:cNvPr id="3" name="Text Placeholder 2"/>
          <p:cNvSpPr>
            <a:spLocks noGrp="1"/>
          </p:cNvSpPr>
          <p:nvPr>
            <p:ph type="body" idx="1"/>
          </p:nvPr>
        </p:nvSpPr>
        <p:spPr>
          <a:xfrm>
            <a:off x="1303868" y="2586446"/>
            <a:ext cx="9592732" cy="3047999"/>
          </a:xfrm>
        </p:spPr>
        <p:txBody>
          <a:bodyPr>
            <a:normAutofit lnSpcReduction="10000"/>
          </a:bodyPr>
          <a:lstStyle/>
          <a:p>
            <a:pPr>
              <a:spcAft>
                <a:spcPts val="0"/>
              </a:spcAft>
            </a:pPr>
            <a:r>
              <a:rPr lang="en-GB" dirty="0">
                <a:latin typeface="Comic Sans MS" panose="030F0702030302020204" pitchFamily="66" charset="0"/>
                <a:ea typeface="Times New Roman" panose="02020603050405020304" pitchFamily="18" charset="0"/>
              </a:rPr>
              <a:t>Toilets -  It is preferred that all Children be fully toilet trained before starting Nursery. Please ensure that your child is able to tell the nursery staff when there is a need to go to the toilet. It would be helpful if your child wears clothes which are easy to remove - sometimes speed is of the essence!! Please provide a bag of spare clothes for your child in case we need to change them. This bag should be clearly named and hung on their coat peg.</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 </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It is important that any changes that affect your child are relayed to a member of the Foundation team, and similarly, any medical conditions.</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 </a:t>
            </a:r>
            <a:endParaRPr lang="en-GB" dirty="0">
              <a:latin typeface="Tahoma" panose="020B0604030504040204" pitchFamily="34" charset="0"/>
              <a:ea typeface="Times New Roman" panose="02020603050405020304" pitchFamily="18" charset="0"/>
            </a:endParaRPr>
          </a:p>
          <a:p>
            <a:endParaRPr lang="en-GB" dirty="0"/>
          </a:p>
        </p:txBody>
      </p:sp>
      <p:pic>
        <p:nvPicPr>
          <p:cNvPr id="2051" name="Picture 3" descr="chilfens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320" y="1358537"/>
            <a:ext cx="845382" cy="85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523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868" y="659914"/>
            <a:ext cx="9592732" cy="1195012"/>
          </a:xfrm>
        </p:spPr>
        <p:txBody>
          <a:bodyPr>
            <a:normAutofit/>
          </a:bodyPr>
          <a:lstStyle/>
          <a:p>
            <a:pPr>
              <a:spcAft>
                <a:spcPts val="0"/>
              </a:spcAft>
            </a:pPr>
            <a:r>
              <a:rPr lang="en-GB" sz="2800" u="sng" dirty="0">
                <a:latin typeface="Comic Sans MS" panose="030F0702030302020204" pitchFamily="66" charset="0"/>
                <a:ea typeface="Times New Roman" panose="02020603050405020304" pitchFamily="18" charset="0"/>
              </a:rPr>
              <a:t>Accident and Illness</a:t>
            </a:r>
            <a:r>
              <a:rPr lang="en-GB" sz="2800" dirty="0">
                <a:latin typeface="Tahoma" panose="020B0604030504040204" pitchFamily="34" charset="0"/>
                <a:ea typeface="Times New Roman" panose="02020603050405020304" pitchFamily="18" charset="0"/>
              </a:rPr>
              <a:t/>
            </a:r>
            <a:br>
              <a:rPr lang="en-GB" sz="2800" dirty="0">
                <a:latin typeface="Tahoma" panose="020B0604030504040204" pitchFamily="34" charset="0"/>
                <a:ea typeface="Times New Roman" panose="02020603050405020304" pitchFamily="18" charset="0"/>
              </a:rPr>
            </a:br>
            <a:endParaRPr lang="en-GB" sz="2800" dirty="0"/>
          </a:p>
        </p:txBody>
      </p:sp>
      <p:sp>
        <p:nvSpPr>
          <p:cNvPr id="3" name="Text Placeholder 2"/>
          <p:cNvSpPr>
            <a:spLocks noGrp="1"/>
          </p:cNvSpPr>
          <p:nvPr>
            <p:ph type="body" idx="1"/>
          </p:nvPr>
        </p:nvSpPr>
        <p:spPr>
          <a:xfrm>
            <a:off x="1303868" y="1481071"/>
            <a:ext cx="9592732" cy="4394796"/>
          </a:xfrm>
        </p:spPr>
        <p:txBody>
          <a:bodyPr>
            <a:normAutofit lnSpcReduction="10000"/>
          </a:bodyPr>
          <a:lstStyle/>
          <a:p>
            <a:pPr>
              <a:spcAft>
                <a:spcPts val="0"/>
              </a:spcAft>
            </a:pPr>
            <a:r>
              <a:rPr lang="en-GB" dirty="0">
                <a:latin typeface="Comic Sans MS" panose="030F0702030302020204" pitchFamily="66" charset="0"/>
                <a:ea typeface="Times New Roman" panose="02020603050405020304" pitchFamily="18" charset="0"/>
              </a:rPr>
              <a:t>Please ensure a current contact telephone number is left with the school Office Manager. It is important that we are able to contact you if your child is unwell or has an accident</a:t>
            </a:r>
            <a:r>
              <a:rPr lang="en-GB" dirty="0" smtClean="0">
                <a:latin typeface="Comic Sans MS" panose="030F0702030302020204" pitchFamily="66" charset="0"/>
                <a:ea typeface="Times New Roman" panose="02020603050405020304" pitchFamily="18" charset="0"/>
              </a:rPr>
              <a:t>.</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If your child vomits or has diarrhoea, we advise keeping your child at home for at least 48 hours after such an event to avoid the risk of others being infected. </a:t>
            </a:r>
            <a:endParaRPr lang="en-GB" dirty="0">
              <a:latin typeface="Tahoma" panose="020B0604030504040204" pitchFamily="34" charset="0"/>
              <a:ea typeface="Times New Roman" panose="02020603050405020304" pitchFamily="18" charset="0"/>
            </a:endParaRPr>
          </a:p>
          <a:p>
            <a:pPr>
              <a:spcAft>
                <a:spcPts val="0"/>
              </a:spcAft>
            </a:pPr>
            <a:endParaRPr lang="en-GB" dirty="0">
              <a:latin typeface="Comic Sans MS" panose="030F0702030302020204" pitchFamily="66" charset="0"/>
              <a:ea typeface="Times New Roman" panose="02020603050405020304" pitchFamily="18" charset="0"/>
            </a:endParaRPr>
          </a:p>
          <a:p>
            <a:pPr>
              <a:spcAft>
                <a:spcPts val="0"/>
              </a:spcAft>
            </a:pPr>
            <a:endParaRPr lang="en-GB" dirty="0">
              <a:latin typeface="Comic Sans MS" panose="030F0702030302020204" pitchFamily="66" charset="0"/>
              <a:ea typeface="Times New Roman" panose="02020603050405020304" pitchFamily="18" charset="0"/>
            </a:endParaRPr>
          </a:p>
          <a:p>
            <a:pPr>
              <a:spcAft>
                <a:spcPts val="0"/>
              </a:spcAft>
            </a:pPr>
            <a:endParaRPr lang="en-GB" b="1" dirty="0">
              <a:latin typeface="Comic Sans MS"/>
              <a:ea typeface="Times New Roman" panose="02020603050405020304" pitchFamily="18" charset="0"/>
            </a:endParaRPr>
          </a:p>
          <a:p>
            <a:pPr>
              <a:spcAft>
                <a:spcPts val="0"/>
              </a:spcAft>
            </a:pPr>
            <a:r>
              <a:rPr lang="en-GB" b="1" dirty="0">
                <a:latin typeface="Comic Sans MS"/>
                <a:ea typeface="Times New Roman" panose="02020603050405020304" pitchFamily="18" charset="0"/>
              </a:rPr>
              <a:t>If at any time your child or anyone in your household, shows signs or symptoms of the </a:t>
            </a:r>
            <a:r>
              <a:rPr lang="en-GB" b="1" dirty="0" err="1">
                <a:latin typeface="Comic Sans MS"/>
                <a:ea typeface="Times New Roman" panose="02020603050405020304" pitchFamily="18" charset="0"/>
              </a:rPr>
              <a:t>Covid</a:t>
            </a:r>
            <a:r>
              <a:rPr lang="en-GB" b="1" dirty="0">
                <a:latin typeface="Comic Sans MS"/>
                <a:ea typeface="Times New Roman" panose="02020603050405020304" pitchFamily="18" charset="0"/>
              </a:rPr>
              <a:t> 19 virus, you should inform school immediately, seek medical advice via the </a:t>
            </a:r>
            <a:r>
              <a:rPr lang="en-GB" b="1" dirty="0" err="1">
                <a:latin typeface="Comic Sans MS"/>
                <a:ea typeface="Times New Roman" panose="02020603050405020304" pitchFamily="18" charset="0"/>
              </a:rPr>
              <a:t>Covid</a:t>
            </a:r>
            <a:r>
              <a:rPr lang="en-GB" b="1" dirty="0">
                <a:latin typeface="Comic Sans MS"/>
                <a:ea typeface="Times New Roman" panose="02020603050405020304" pitchFamily="18" charset="0"/>
              </a:rPr>
              <a:t> Helpline on 111, who may recommend self isolation and/ or a test.  </a:t>
            </a:r>
            <a:endParaRPr lang="en-GB" b="1" dirty="0">
              <a:latin typeface="Tahoma" panose="020B0604030504040204" pitchFamily="34" charset="0"/>
              <a:ea typeface="Times New Roman" panose="02020603050405020304" pitchFamily="18" charset="0"/>
              <a:cs typeface="Tahoma"/>
            </a:endParaRPr>
          </a:p>
          <a:p>
            <a:pPr>
              <a:spcAft>
                <a:spcPts val="0"/>
              </a:spcAft>
            </a:pPr>
            <a:r>
              <a:rPr lang="en-GB" b="1" dirty="0">
                <a:solidFill>
                  <a:srgbClr val="FF0000"/>
                </a:solidFill>
                <a:latin typeface="Comic Sans MS"/>
                <a:ea typeface="Times New Roman" panose="02020603050405020304" pitchFamily="18" charset="0"/>
              </a:rPr>
              <a:t>Do not send your child to school</a:t>
            </a:r>
            <a:endParaRPr lang="en-GB" b="1" dirty="0">
              <a:latin typeface="Comic Sans MS"/>
              <a:ea typeface="Times New Roman" panose="02020603050405020304" pitchFamily="18" charset="0"/>
            </a:endParaRPr>
          </a:p>
          <a:p>
            <a:endParaRPr lang="en-GB" dirty="0"/>
          </a:p>
        </p:txBody>
      </p:sp>
    </p:spTree>
    <p:extLst>
      <p:ext uri="{BB962C8B-B14F-4D97-AF65-F5344CB8AC3E}">
        <p14:creationId xmlns:p14="http://schemas.microsoft.com/office/powerpoint/2010/main" val="780244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542" y="705394"/>
            <a:ext cx="9592732" cy="827315"/>
          </a:xfrm>
        </p:spPr>
        <p:txBody>
          <a:bodyPr>
            <a:normAutofit fontScale="90000"/>
          </a:bodyPr>
          <a:lstStyle/>
          <a:p>
            <a:r>
              <a:rPr lang="en-US" dirty="0">
                <a:latin typeface="Comic Sans MS" panose="030F0702030302020204" pitchFamily="66" charset="0"/>
              </a:rPr>
              <a:t>Uniform.</a:t>
            </a:r>
            <a:br>
              <a:rPr lang="en-US" dirty="0">
                <a:latin typeface="Comic Sans MS" panose="030F0702030302020204" pitchFamily="66" charset="0"/>
              </a:rPr>
            </a:br>
            <a:endParaRPr lang="en-GB" dirty="0">
              <a:latin typeface="Comic Sans MS" panose="030F0702030302020204" pitchFamily="66" charset="0"/>
            </a:endParaRPr>
          </a:p>
        </p:txBody>
      </p:sp>
      <p:sp>
        <p:nvSpPr>
          <p:cNvPr id="3" name="Text Placeholder 2"/>
          <p:cNvSpPr>
            <a:spLocks noGrp="1"/>
          </p:cNvSpPr>
          <p:nvPr>
            <p:ph type="body" idx="1"/>
          </p:nvPr>
        </p:nvSpPr>
        <p:spPr>
          <a:xfrm>
            <a:off x="1303868" y="2821577"/>
            <a:ext cx="9592732" cy="3054290"/>
          </a:xfrm>
        </p:spPr>
        <p:txBody>
          <a:bodyPr>
            <a:normAutofit/>
          </a:bodyPr>
          <a:lstStyle/>
          <a:p>
            <a:pPr>
              <a:spcAft>
                <a:spcPts val="0"/>
              </a:spcAft>
            </a:pPr>
            <a:r>
              <a:rPr lang="en-GB" dirty="0">
                <a:latin typeface="Comic Sans MS"/>
                <a:ea typeface="Times New Roman" panose="02020603050405020304" pitchFamily="18" charset="0"/>
              </a:rPr>
              <a:t>Children in Reception wear school uniform. . They wear crew neck green sweatshirt or cardigan with a white polo shirt and grey skirt or trousers. Your child may wear uniform with a logo or without.</a:t>
            </a:r>
            <a:endParaRPr lang="en-GB" dirty="0"/>
          </a:p>
          <a:p>
            <a:pPr>
              <a:spcAft>
                <a:spcPts val="0"/>
              </a:spcAft>
            </a:pPr>
            <a:r>
              <a:rPr lang="en-GB" dirty="0">
                <a:latin typeface="Comic Sans MS" panose="030F0702030302020204" pitchFamily="66" charset="0"/>
                <a:ea typeface="Times New Roman" panose="02020603050405020304" pitchFamily="18" charset="0"/>
              </a:rPr>
              <a:t>Our school uniform can be purchased via our school website, following the link to the uniform company.</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All clothing should be marked clearly with your child’s name.</a:t>
            </a:r>
            <a:endParaRPr lang="en-GB" dirty="0">
              <a:latin typeface="Tahoma" panose="020B0604030504040204" pitchFamily="34" charset="0"/>
              <a:ea typeface="Times New Roman" panose="02020603050405020304" pitchFamily="18" charset="0"/>
            </a:endParaRPr>
          </a:p>
          <a:p>
            <a:endParaRPr lang="en-GB" dirty="0"/>
          </a:p>
        </p:txBody>
      </p:sp>
      <p:pic>
        <p:nvPicPr>
          <p:cNvPr id="3074" name="Picture 2" descr="school uni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896" y="1257783"/>
            <a:ext cx="1349088" cy="179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533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27113"/>
            <a:ext cx="9601200" cy="1228725"/>
          </a:xfrm>
        </p:spPr>
        <p:txBody>
          <a:bodyPr>
            <a:normAutofit fontScale="90000"/>
          </a:bodyPr>
          <a:lstStyle/>
          <a:p>
            <a:r>
              <a:rPr lang="en-US" sz="2700" dirty="0">
                <a:latin typeface="Comic Sans MS" panose="030F0702030302020204" pitchFamily="66" charset="0"/>
              </a:rPr>
              <a:t>                           </a:t>
            </a:r>
            <a:r>
              <a:rPr lang="en-US" sz="2700" u="sng" dirty="0">
                <a:latin typeface="Comic Sans MS" panose="030F0702030302020204" pitchFamily="66" charset="0"/>
              </a:rPr>
              <a:t>Security</a:t>
            </a:r>
            <a:br>
              <a:rPr lang="en-US" sz="2700" u="sng" dirty="0">
                <a:latin typeface="Comic Sans MS" panose="030F0702030302020204" pitchFamily="66" charset="0"/>
              </a:rPr>
            </a:br>
            <a:r>
              <a:rPr lang="en-US" sz="3100" dirty="0">
                <a:latin typeface="Comic Sans MS" panose="030F0702030302020204" pitchFamily="66" charset="0"/>
              </a:rPr>
              <a:t/>
            </a:r>
            <a:br>
              <a:rPr lang="en-US" sz="3100" dirty="0">
                <a:latin typeface="Comic Sans MS" panose="030F0702030302020204" pitchFamily="66" charset="0"/>
              </a:rPr>
            </a:br>
            <a:endParaRPr lang="en-GB" dirty="0">
              <a:latin typeface="Comic Sans MS" panose="030F0702030302020204" pitchFamily="66" charset="0"/>
            </a:endParaRPr>
          </a:p>
        </p:txBody>
      </p:sp>
      <p:sp>
        <p:nvSpPr>
          <p:cNvPr id="3" name="Text Placeholder 2"/>
          <p:cNvSpPr>
            <a:spLocks noGrp="1"/>
          </p:cNvSpPr>
          <p:nvPr>
            <p:ph idx="4294967295"/>
          </p:nvPr>
        </p:nvSpPr>
        <p:spPr>
          <a:xfrm>
            <a:off x="670560" y="1541417"/>
            <a:ext cx="10467703" cy="4333921"/>
          </a:xfrm>
        </p:spPr>
        <p:txBody>
          <a:bodyPr>
            <a:normAutofit fontScale="47500" lnSpcReduction="20000"/>
          </a:bodyPr>
          <a:lstStyle/>
          <a:p>
            <a:pPr algn="l"/>
            <a:r>
              <a:rPr lang="en-US" sz="4500" dirty="0">
                <a:latin typeface="Comic Sans MS" panose="030F0702030302020204" pitchFamily="66" charset="0"/>
              </a:rPr>
              <a:t>It is essential that everyone at St Martin’s School feels safe and secure. The following procedures are in place to ensure the safety of staff and children. The external doors to the school have either a key pads with numbers known only to staff or may only be opened from the inside, children are asked not to open doors to any visitors to the school, even if they are a familiar face.</a:t>
            </a:r>
          </a:p>
          <a:p>
            <a:pPr marL="0" indent="0" algn="l">
              <a:buNone/>
            </a:pPr>
            <a:endParaRPr lang="en-US" sz="4500" dirty="0">
              <a:latin typeface="Comic Sans MS" panose="030F0702030302020204" pitchFamily="66" charset="0"/>
            </a:endParaRPr>
          </a:p>
          <a:p>
            <a:pPr algn="l"/>
            <a:r>
              <a:rPr lang="en-US" sz="4500" dirty="0">
                <a:latin typeface="Comic Sans MS" panose="030F0702030302020204" pitchFamily="66" charset="0"/>
              </a:rPr>
              <a:t>You will be asked to complete and sign a Home School Agreement regarding the collection of your child from school. This agreement will indicate which adults will be collecting your child from school and on which days. Children will not be allowed to leave the premises with anyone other than the named persons stated on the list.</a:t>
            </a:r>
          </a:p>
          <a:p>
            <a:pPr algn="l"/>
            <a:endParaRPr lang="en-US" sz="4500" dirty="0">
              <a:latin typeface="Comic Sans MS" panose="030F0702030302020204" pitchFamily="66" charset="0"/>
            </a:endParaRPr>
          </a:p>
          <a:p>
            <a:pPr algn="l"/>
            <a:r>
              <a:rPr lang="en-US" sz="4500" dirty="0">
                <a:latin typeface="Comic Sans MS" panose="030F0702030302020204" pitchFamily="66" charset="0"/>
              </a:rPr>
              <a:t>All members of staff undergo police checks via the Disclosure and Barring Service, as do regular volunteers and helpers in the classroom.</a:t>
            </a:r>
          </a:p>
          <a:p>
            <a:endParaRPr lang="en-GB" dirty="0"/>
          </a:p>
        </p:txBody>
      </p:sp>
    </p:spTree>
    <p:extLst>
      <p:ext uri="{BB962C8B-B14F-4D97-AF65-F5344CB8AC3E}">
        <p14:creationId xmlns:p14="http://schemas.microsoft.com/office/powerpoint/2010/main" val="1390307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Our Commitment to you.</a:t>
            </a:r>
          </a:p>
        </p:txBody>
      </p:sp>
      <p:sp>
        <p:nvSpPr>
          <p:cNvPr id="3" name="Content Placeholder 2"/>
          <p:cNvSpPr>
            <a:spLocks noGrp="1"/>
          </p:cNvSpPr>
          <p:nvPr>
            <p:ph idx="1"/>
          </p:nvPr>
        </p:nvSpPr>
        <p:spPr/>
        <p:txBody>
          <a:bodyPr>
            <a:normAutofit lnSpcReduction="10000"/>
          </a:bodyPr>
          <a:lstStyle/>
          <a:p>
            <a:pPr>
              <a:spcAft>
                <a:spcPts val="0"/>
              </a:spcAft>
            </a:pPr>
            <a:r>
              <a:rPr lang="en-GB" dirty="0">
                <a:latin typeface="Comic Sans MS" panose="030F0702030302020204" pitchFamily="66" charset="0"/>
                <a:ea typeface="Times New Roman" panose="02020603050405020304" pitchFamily="18" charset="0"/>
              </a:rPr>
              <a:t>As a school we are committed to promoting achievement and raising standards in an environment which encourages all children to develop their talents and abilities to the full.</a:t>
            </a:r>
            <a:endParaRPr lang="en-GB" dirty="0">
              <a:latin typeface="Tahoma" panose="020B0604030504040204" pitchFamily="34" charset="0"/>
              <a:ea typeface="Times New Roman" panose="02020603050405020304" pitchFamily="18" charset="0"/>
            </a:endParaRPr>
          </a:p>
          <a:p>
            <a:pPr marL="0" indent="0">
              <a:spcAft>
                <a:spcPts val="0"/>
              </a:spcAft>
              <a:buNone/>
            </a:pP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We aim to provide a rich education for children of all abilities and take pride in and celebrate their success. Positive praise is essential and staff reinforce good behaviour, good work and co-operation. We have </a:t>
            </a:r>
            <a:r>
              <a:rPr lang="en-GB" dirty="0" smtClean="0">
                <a:latin typeface="Comic Sans MS" panose="030F0702030302020204" pitchFamily="66" charset="0"/>
                <a:ea typeface="Times New Roman" panose="02020603050405020304" pitchFamily="18" charset="0"/>
              </a:rPr>
              <a:t>a ‘Good to be Green’ and stickers </a:t>
            </a:r>
            <a:r>
              <a:rPr lang="en-GB" dirty="0">
                <a:latin typeface="Comic Sans MS" panose="030F0702030302020204" pitchFamily="66" charset="0"/>
                <a:ea typeface="Times New Roman" panose="02020603050405020304" pitchFamily="18" charset="0"/>
              </a:rPr>
              <a:t>reward </a:t>
            </a:r>
            <a:r>
              <a:rPr lang="en-GB" dirty="0" smtClean="0">
                <a:latin typeface="Comic Sans MS" panose="030F0702030302020204" pitchFamily="66" charset="0"/>
                <a:ea typeface="Times New Roman" panose="02020603050405020304" pitchFamily="18" charset="0"/>
              </a:rPr>
              <a:t>system.</a:t>
            </a:r>
            <a:endParaRPr lang="en-GB" dirty="0">
              <a:latin typeface="Tahoma" panose="020B0604030504040204" pitchFamily="34"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307881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52730"/>
          </a:xfrm>
        </p:spPr>
        <p:txBody>
          <a:bodyPr/>
          <a:lstStyle/>
          <a:p>
            <a:r>
              <a:rPr lang="en-GB" dirty="0">
                <a:latin typeface="Comic Sans MS" panose="030F0702030302020204" pitchFamily="66" charset="0"/>
              </a:rPr>
              <a:t>What Next?</a:t>
            </a:r>
          </a:p>
        </p:txBody>
      </p:sp>
      <p:sp>
        <p:nvSpPr>
          <p:cNvPr id="3" name="Content Placeholder 2"/>
          <p:cNvSpPr>
            <a:spLocks noGrp="1"/>
          </p:cNvSpPr>
          <p:nvPr>
            <p:ph idx="1"/>
          </p:nvPr>
        </p:nvSpPr>
        <p:spPr>
          <a:xfrm>
            <a:off x="1295401" y="2446986"/>
            <a:ext cx="9601196" cy="3428882"/>
          </a:xfrm>
        </p:spPr>
        <p:txBody>
          <a:bodyPr>
            <a:normAutofit fontScale="92500" lnSpcReduction="10000"/>
          </a:bodyPr>
          <a:lstStyle/>
          <a:p>
            <a:pPr>
              <a:spcAft>
                <a:spcPts val="0"/>
              </a:spcAft>
            </a:pPr>
            <a:r>
              <a:rPr lang="en-GB" dirty="0">
                <a:latin typeface="Comic Sans MS" panose="030F0702030302020204" pitchFamily="66" charset="0"/>
                <a:ea typeface="Times New Roman" panose="02020603050405020304" pitchFamily="18" charset="0"/>
              </a:rPr>
              <a:t>We hope this Power-point has been of help to you in answering some of the questions you may have about starting school. We will do all we can to help your child settle happily into their class. </a:t>
            </a:r>
          </a:p>
          <a:p>
            <a:pPr>
              <a:spcAft>
                <a:spcPts val="0"/>
              </a:spcAft>
            </a:pPr>
            <a:r>
              <a:rPr lang="en-GB" dirty="0">
                <a:latin typeface="Comic Sans MS" panose="030F0702030302020204" pitchFamily="66" charset="0"/>
                <a:ea typeface="Times New Roman" panose="02020603050405020304" pitchFamily="18" charset="0"/>
              </a:rPr>
              <a:t>Please complete all forms you have received from school as soon as possible.</a:t>
            </a:r>
          </a:p>
          <a:p>
            <a:pPr>
              <a:spcAft>
                <a:spcPts val="0"/>
              </a:spcAft>
            </a:pPr>
            <a:r>
              <a:rPr lang="en-GB" dirty="0">
                <a:latin typeface="Comic Sans MS" panose="030F0702030302020204" pitchFamily="66" charset="0"/>
                <a:ea typeface="Times New Roman" panose="02020603050405020304" pitchFamily="18" charset="0"/>
              </a:rPr>
              <a:t>Make sure we have your most recent contact details, including phone number and email addresses.</a:t>
            </a:r>
          </a:p>
          <a:p>
            <a:pPr>
              <a:spcAft>
                <a:spcPts val="0"/>
              </a:spcAft>
            </a:pPr>
            <a:r>
              <a:rPr lang="en-GB" dirty="0">
                <a:latin typeface="Comic Sans MS" panose="030F0702030302020204" pitchFamily="66" charset="0"/>
                <a:ea typeface="Times New Roman" panose="02020603050405020304" pitchFamily="18" charset="0"/>
              </a:rPr>
              <a:t>Keep an eye on Tapestry for all </a:t>
            </a:r>
            <a:r>
              <a:rPr lang="en-GB">
                <a:latin typeface="Comic Sans MS" panose="030F0702030302020204" pitchFamily="66" charset="0"/>
                <a:ea typeface="Times New Roman" panose="02020603050405020304" pitchFamily="18" charset="0"/>
              </a:rPr>
              <a:t>update Memos</a:t>
            </a:r>
            <a:r>
              <a:rPr lang="en-GB" dirty="0">
                <a:latin typeface="Comic Sans MS" panose="030F0702030302020204" pitchFamily="66" charset="0"/>
                <a:ea typeface="Times New Roman" panose="02020603050405020304" pitchFamily="18" charset="0"/>
              </a:rPr>
              <a:t>.</a:t>
            </a:r>
          </a:p>
          <a:p>
            <a:pPr>
              <a:spcAft>
                <a:spcPts val="0"/>
              </a:spcAft>
            </a:pPr>
            <a:r>
              <a:rPr lang="en-GB" dirty="0">
                <a:latin typeface="Comic Sans MS" panose="030F0702030302020204" pitchFamily="66" charset="0"/>
                <a:ea typeface="Times New Roman" panose="02020603050405020304" pitchFamily="18" charset="0"/>
              </a:rPr>
              <a:t>If you have any further questions or concerns, please do not hesitate to contact the Foundation Stage staff.</a:t>
            </a:r>
            <a:endParaRPr lang="en-GB" dirty="0">
              <a:latin typeface="Tahoma" panose="020B0604030504040204" pitchFamily="34" charset="0"/>
              <a:ea typeface="Times New Roman" panose="02020603050405020304" pitchFamily="18" charset="0"/>
            </a:endParaRPr>
          </a:p>
          <a:p>
            <a:endParaRPr lang="en-GB" dirty="0"/>
          </a:p>
        </p:txBody>
      </p:sp>
      <p:pic>
        <p:nvPicPr>
          <p:cNvPr id="4" name="Picture 3"/>
          <p:cNvPicPr>
            <a:picLocks noChangeAspect="1"/>
          </p:cNvPicPr>
          <p:nvPr/>
        </p:nvPicPr>
        <p:blipFill>
          <a:blip r:embed="rId2"/>
          <a:stretch>
            <a:fillRect/>
          </a:stretch>
        </p:blipFill>
        <p:spPr>
          <a:xfrm>
            <a:off x="8345509" y="818415"/>
            <a:ext cx="1491635" cy="1509287"/>
          </a:xfrm>
          <a:prstGeom prst="rect">
            <a:avLst/>
          </a:prstGeom>
        </p:spPr>
      </p:pic>
    </p:spTree>
    <p:extLst>
      <p:ext uri="{BB962C8B-B14F-4D97-AF65-F5344CB8AC3E}">
        <p14:creationId xmlns:p14="http://schemas.microsoft.com/office/powerpoint/2010/main" val="1466438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85610"/>
            <a:ext cx="9601196" cy="1596981"/>
          </a:xfrm>
        </p:spPr>
        <p:txBody>
          <a:bodyPr>
            <a:normAutofit fontScale="90000"/>
          </a:bodyPr>
          <a:lstStyle/>
          <a:p>
            <a:r>
              <a:rPr lang="en-US" sz="2800" dirty="0">
                <a:latin typeface="Comic Sans MS" panose="030F0702030302020204" pitchFamily="66" charset="0"/>
              </a:rPr>
              <a:t>Nursery is part of the St Martin’s Primary School Foundation Stage. In our EYFS class we have both Reception and Nursery children, we share two class spaces and a large outdoor area.</a:t>
            </a:r>
            <a:endParaRPr lang="en-GB" sz="2800" dirty="0">
              <a:latin typeface="Comic Sans MS" panose="030F0702030302020204" pitchFamily="66" charset="0"/>
            </a:endParaRPr>
          </a:p>
        </p:txBody>
      </p:sp>
      <p:sp>
        <p:nvSpPr>
          <p:cNvPr id="3" name="Content Placeholder 2"/>
          <p:cNvSpPr>
            <a:spLocks noGrp="1"/>
          </p:cNvSpPr>
          <p:nvPr>
            <p:ph sz="half" idx="1"/>
          </p:nvPr>
        </p:nvSpPr>
        <p:spPr/>
        <p:txBody>
          <a:bodyPr>
            <a:normAutofit/>
          </a:bodyPr>
          <a:lstStyle/>
          <a:p>
            <a:pPr marL="0" indent="0">
              <a:buNone/>
            </a:pPr>
            <a:r>
              <a:rPr lang="en-US" sz="2000" dirty="0" err="1">
                <a:latin typeface="Comic Sans MS" panose="030F0702030302020204" pitchFamily="66" charset="0"/>
              </a:rPr>
              <a:t>Mrs</a:t>
            </a:r>
            <a:r>
              <a:rPr lang="en-US" sz="2000" dirty="0">
                <a:latin typeface="Comic Sans MS" panose="030F0702030302020204" pitchFamily="66" charset="0"/>
              </a:rPr>
              <a:t> Brinkley looks after and manages the overall Foundation Stage and is also our school Deputy Head Teacher.</a:t>
            </a:r>
          </a:p>
          <a:p>
            <a:pPr marL="0" indent="0">
              <a:buNone/>
            </a:pPr>
            <a:endParaRPr lang="en-GB" sz="2000" dirty="0">
              <a:latin typeface="Comic Sans MS" panose="030F0702030302020204" pitchFamily="66" charset="0"/>
            </a:endParaRPr>
          </a:p>
        </p:txBody>
      </p:sp>
      <p:sp>
        <p:nvSpPr>
          <p:cNvPr id="4" name="Content Placeholder 3"/>
          <p:cNvSpPr>
            <a:spLocks noGrp="1"/>
          </p:cNvSpPr>
          <p:nvPr>
            <p:ph sz="half" idx="2"/>
          </p:nvPr>
        </p:nvSpPr>
        <p:spPr/>
        <p:txBody>
          <a:bodyPr/>
          <a:lstStyle/>
          <a:p>
            <a:pPr marL="0" indent="0">
              <a:buNone/>
            </a:pPr>
            <a:r>
              <a:rPr lang="en-US" sz="2000" dirty="0" err="1">
                <a:latin typeface="Comic Sans MS" panose="030F0702030302020204" pitchFamily="66" charset="0"/>
              </a:rPr>
              <a:t>Mrs</a:t>
            </a:r>
            <a:r>
              <a:rPr lang="en-US" sz="2000" dirty="0">
                <a:latin typeface="Comic Sans MS" panose="030F0702030302020204" pitchFamily="66" charset="0"/>
              </a:rPr>
              <a:t> Grundy looks after and manages the Nursery</a:t>
            </a:r>
          </a:p>
          <a:p>
            <a:pPr marL="0" indent="0">
              <a:buNone/>
            </a:pPr>
            <a:endParaRPr lang="en-US" dirty="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rot="5400000">
            <a:off x="7263399" y="3954004"/>
            <a:ext cx="2503732" cy="1877799"/>
          </a:xfrm>
          <a:prstGeom prst="rect">
            <a:avLst/>
          </a:prstGeom>
        </p:spPr>
      </p:pic>
      <p:pic>
        <p:nvPicPr>
          <p:cNvPr id="8" name="Picture 7"/>
          <p:cNvPicPr>
            <a:picLocks noChangeAspect="1"/>
          </p:cNvPicPr>
          <p:nvPr/>
        </p:nvPicPr>
        <p:blipFill>
          <a:blip r:embed="rId3"/>
          <a:stretch>
            <a:fillRect/>
          </a:stretch>
        </p:blipFill>
        <p:spPr>
          <a:xfrm rot="5400000">
            <a:off x="2266966" y="3962723"/>
            <a:ext cx="2573494" cy="1930120"/>
          </a:xfrm>
          <a:prstGeom prst="rect">
            <a:avLst/>
          </a:prstGeom>
        </p:spPr>
      </p:pic>
    </p:spTree>
    <p:extLst>
      <p:ext uri="{BB962C8B-B14F-4D97-AF65-F5344CB8AC3E}">
        <p14:creationId xmlns:p14="http://schemas.microsoft.com/office/powerpoint/2010/main" val="835340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10896598" cy="1303867"/>
          </a:xfrm>
        </p:spPr>
        <p:txBody>
          <a:bodyPr/>
          <a:lstStyle/>
          <a:p>
            <a:r>
              <a:rPr lang="en-GB" dirty="0">
                <a:latin typeface="Comic Sans MS" panose="030F0702030302020204" pitchFamily="66" charset="0"/>
              </a:rPr>
              <a:t>Getting to know your child.</a:t>
            </a:r>
          </a:p>
        </p:txBody>
      </p:sp>
      <p:sp>
        <p:nvSpPr>
          <p:cNvPr id="3" name="Content Placeholder 2"/>
          <p:cNvSpPr>
            <a:spLocks noGrp="1"/>
          </p:cNvSpPr>
          <p:nvPr>
            <p:ph idx="1"/>
          </p:nvPr>
        </p:nvSpPr>
        <p:spPr/>
        <p:txBody>
          <a:bodyPr/>
          <a:lstStyle/>
          <a:p>
            <a:r>
              <a:rPr lang="en-GB" dirty="0">
                <a:latin typeface="Comic Sans MS" panose="030F0702030302020204" pitchFamily="66" charset="0"/>
              </a:rPr>
              <a:t>The first half term your child starts school, is all about allowing them the opportunity to settle in, make new friends and for us to get to know them through their play. </a:t>
            </a:r>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smtClean="0">
                <a:latin typeface="Comic Sans MS" panose="030F0702030302020204" pitchFamily="66" charset="0"/>
              </a:rPr>
              <a:t>We use the information we learn about your child to plan the curriculum, activities and provision we make available in the setting.</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677495" y="956956"/>
            <a:ext cx="2414225" cy="1329043"/>
          </a:xfrm>
          <a:prstGeom prst="rect">
            <a:avLst/>
          </a:prstGeom>
        </p:spPr>
      </p:pic>
    </p:spTree>
    <p:extLst>
      <p:ext uri="{BB962C8B-B14F-4D97-AF65-F5344CB8AC3E}">
        <p14:creationId xmlns:p14="http://schemas.microsoft.com/office/powerpoint/2010/main" val="3353523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03868" y="956007"/>
            <a:ext cx="9592732" cy="820542"/>
          </a:xfrm>
        </p:spPr>
        <p:txBody>
          <a:bodyPr>
            <a:normAutofit fontScale="90000"/>
          </a:bodyPr>
          <a:lstStyle/>
          <a:p>
            <a:r>
              <a:rPr lang="en-US" dirty="0">
                <a:latin typeface="Comic Sans MS" panose="030F0702030302020204" pitchFamily="66" charset="0"/>
              </a:rPr>
              <a:t>The Nursery Curriculum</a:t>
            </a:r>
            <a:br>
              <a:rPr lang="en-US" dirty="0">
                <a:latin typeface="Comic Sans MS" panose="030F0702030302020204" pitchFamily="66" charset="0"/>
              </a:rPr>
            </a:br>
            <a:endParaRPr lang="en-GB" dirty="0">
              <a:latin typeface="Comic Sans MS" panose="030F0702030302020204" pitchFamily="66" charset="0"/>
            </a:endParaRPr>
          </a:p>
        </p:txBody>
      </p:sp>
      <p:sp>
        <p:nvSpPr>
          <p:cNvPr id="6" name="Text Placeholder 5"/>
          <p:cNvSpPr>
            <a:spLocks noGrp="1"/>
          </p:cNvSpPr>
          <p:nvPr>
            <p:ph type="body" idx="1"/>
          </p:nvPr>
        </p:nvSpPr>
        <p:spPr>
          <a:xfrm>
            <a:off x="1303868" y="1672047"/>
            <a:ext cx="9592732" cy="4441370"/>
          </a:xfrm>
        </p:spPr>
        <p:txBody>
          <a:bodyPr/>
          <a:lstStyle/>
          <a:p>
            <a:r>
              <a:rPr lang="en-US" dirty="0"/>
              <a:t>. </a:t>
            </a:r>
          </a:p>
          <a:p>
            <a:pPr>
              <a:spcAft>
                <a:spcPts val="0"/>
              </a:spcAft>
            </a:pPr>
            <a:r>
              <a:rPr lang="en-US" dirty="0">
                <a:latin typeface="Comic Sans MS" panose="030F0702030302020204" pitchFamily="66" charset="0"/>
                <a:ea typeface="Times New Roman" panose="02020603050405020304" pitchFamily="18" charset="0"/>
              </a:rPr>
              <a:t>EYFS must follow a legal document called the Early Years Foundation Stage Framework. The EYFS Framework explains how and what your child will be learning to support their healthy development. </a:t>
            </a:r>
            <a:endParaRPr lang="en-GB" dirty="0">
              <a:latin typeface="Tahoma" panose="020B0604030504040204" pitchFamily="34" charset="0"/>
              <a:ea typeface="Times New Roman" panose="02020603050405020304" pitchFamily="18" charset="0"/>
            </a:endParaRPr>
          </a:p>
          <a:p>
            <a:pPr>
              <a:spcAft>
                <a:spcPts val="0"/>
              </a:spcAft>
            </a:pPr>
            <a:r>
              <a:rPr lang="en-US" dirty="0">
                <a:latin typeface="Comic Sans MS" panose="030F0702030302020204" pitchFamily="66" charset="0"/>
                <a:ea typeface="Times New Roman" panose="02020603050405020304" pitchFamily="18" charset="0"/>
              </a:rPr>
              <a:t> </a:t>
            </a:r>
            <a:endParaRPr lang="en-GB" dirty="0">
              <a:latin typeface="Tahoma" panose="020B0604030504040204" pitchFamily="34" charset="0"/>
              <a:ea typeface="Times New Roman" panose="02020603050405020304" pitchFamily="18" charset="0"/>
            </a:endParaRPr>
          </a:p>
          <a:p>
            <a:pPr>
              <a:spcAft>
                <a:spcPts val="0"/>
              </a:spcAft>
            </a:pPr>
            <a:endParaRPr lang="en-US" dirty="0">
              <a:latin typeface="Comic Sans MS" panose="030F0702030302020204" pitchFamily="66" charset="0"/>
              <a:ea typeface="Times New Roman" panose="02020603050405020304" pitchFamily="18" charset="0"/>
            </a:endParaRPr>
          </a:p>
          <a:p>
            <a:pPr>
              <a:spcAft>
                <a:spcPts val="0"/>
              </a:spcAft>
            </a:pPr>
            <a:endParaRPr lang="en-US" dirty="0">
              <a:latin typeface="Comic Sans MS" panose="030F0702030302020204" pitchFamily="66" charset="0"/>
              <a:ea typeface="Times New Roman" panose="02020603050405020304" pitchFamily="18" charset="0"/>
            </a:endParaRPr>
          </a:p>
          <a:p>
            <a:pPr>
              <a:spcAft>
                <a:spcPts val="0"/>
              </a:spcAft>
            </a:pPr>
            <a:r>
              <a:rPr lang="en-US" dirty="0">
                <a:latin typeface="Comic Sans MS" panose="030F0702030302020204" pitchFamily="66" charset="0"/>
                <a:ea typeface="Times New Roman" panose="02020603050405020304" pitchFamily="18" charset="0"/>
              </a:rPr>
              <a:t>Your child will be learning skills, acquiring new knowledge and demonstrating their understanding through </a:t>
            </a:r>
            <a:r>
              <a:rPr lang="en-US" b="1" dirty="0">
                <a:latin typeface="Comic Sans MS" panose="030F0702030302020204" pitchFamily="66" charset="0"/>
                <a:ea typeface="Times New Roman" panose="02020603050405020304" pitchFamily="18" charset="0"/>
              </a:rPr>
              <a:t>7 areas of learning and development</a:t>
            </a:r>
            <a:r>
              <a:rPr lang="en-US" dirty="0">
                <a:latin typeface="Comic Sans MS" panose="030F0702030302020204" pitchFamily="66" charset="0"/>
                <a:ea typeface="Times New Roman" panose="02020603050405020304" pitchFamily="18" charset="0"/>
              </a:rPr>
              <a:t>. </a:t>
            </a:r>
            <a:endParaRPr lang="en-GB" dirty="0">
              <a:latin typeface="Tahoma" panose="020B0604030504040204" pitchFamily="34" charset="0"/>
              <a:ea typeface="Times New Roman" panose="02020603050405020304" pitchFamily="18" charset="0"/>
            </a:endParaRPr>
          </a:p>
          <a:p>
            <a:endParaRPr lang="en-GB" dirty="0"/>
          </a:p>
        </p:txBody>
      </p:sp>
      <p:pic>
        <p:nvPicPr>
          <p:cNvPr id="3" name="Picture 2"/>
          <p:cNvPicPr>
            <a:picLocks noChangeAspect="1"/>
          </p:cNvPicPr>
          <p:nvPr/>
        </p:nvPicPr>
        <p:blipFill>
          <a:blip r:embed="rId2"/>
          <a:stretch>
            <a:fillRect/>
          </a:stretch>
        </p:blipFill>
        <p:spPr>
          <a:xfrm>
            <a:off x="8293995" y="440690"/>
            <a:ext cx="2829840" cy="2071713"/>
          </a:xfrm>
          <a:prstGeom prst="rect">
            <a:avLst/>
          </a:prstGeom>
        </p:spPr>
      </p:pic>
    </p:spTree>
    <p:extLst>
      <p:ext uri="{BB962C8B-B14F-4D97-AF65-F5344CB8AC3E}">
        <p14:creationId xmlns:p14="http://schemas.microsoft.com/office/powerpoint/2010/main" val="1666745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0823" y="757647"/>
            <a:ext cx="10110651" cy="4832092"/>
          </a:xfrm>
          <a:prstGeom prst="rect">
            <a:avLst/>
          </a:prstGeom>
        </p:spPr>
        <p:txBody>
          <a:bodyPr wrap="square">
            <a:spAutoFit/>
          </a:bodyPr>
          <a:lstStyle/>
          <a:p>
            <a:pPr algn="ctr">
              <a:spcAft>
                <a:spcPts val="0"/>
              </a:spcAft>
            </a:pPr>
            <a:r>
              <a:rPr lang="en-US" sz="2400" u="sng" dirty="0">
                <a:latin typeface="Comic Sans MS" panose="030F0702030302020204" pitchFamily="66" charset="0"/>
                <a:ea typeface="Times New Roman" panose="02020603050405020304" pitchFamily="18" charset="0"/>
              </a:rPr>
              <a:t>The Area’s of Learning.</a:t>
            </a:r>
          </a:p>
          <a:p>
            <a:pPr>
              <a:spcAft>
                <a:spcPts val="0"/>
              </a:spcAft>
            </a:pPr>
            <a:endParaRPr lang="en-US" sz="2400" u="sng" dirty="0">
              <a:latin typeface="Comic Sans MS" panose="030F0702030302020204" pitchFamily="66" charset="0"/>
              <a:ea typeface="Times New Roman" panose="02020603050405020304" pitchFamily="18" charset="0"/>
            </a:endParaRPr>
          </a:p>
          <a:p>
            <a:pPr>
              <a:spcAft>
                <a:spcPts val="0"/>
              </a:spcAft>
            </a:pPr>
            <a:endParaRPr lang="en-US" sz="2000" dirty="0">
              <a:latin typeface="Comic Sans MS" panose="030F0702030302020204" pitchFamily="66" charset="0"/>
              <a:ea typeface="Times New Roman" panose="02020603050405020304" pitchFamily="18" charset="0"/>
            </a:endParaRPr>
          </a:p>
          <a:p>
            <a:pPr>
              <a:spcAft>
                <a:spcPts val="0"/>
              </a:spcAft>
            </a:pPr>
            <a:r>
              <a:rPr lang="en-US" sz="2000" dirty="0">
                <a:latin typeface="Comic Sans MS" panose="030F0702030302020204" pitchFamily="66" charset="0"/>
                <a:ea typeface="Times New Roman" panose="02020603050405020304" pitchFamily="18" charset="0"/>
              </a:rPr>
              <a:t>Children should mostly develop the </a:t>
            </a:r>
            <a:r>
              <a:rPr lang="en-US" sz="2000" b="1" dirty="0">
                <a:latin typeface="Comic Sans MS" panose="030F0702030302020204" pitchFamily="66" charset="0"/>
                <a:ea typeface="Times New Roman" panose="02020603050405020304" pitchFamily="18" charset="0"/>
              </a:rPr>
              <a:t>3 prime areas </a:t>
            </a:r>
            <a:r>
              <a:rPr lang="en-US" sz="2000" dirty="0">
                <a:latin typeface="Comic Sans MS" panose="030F0702030302020204" pitchFamily="66" charset="0"/>
                <a:ea typeface="Times New Roman" panose="02020603050405020304" pitchFamily="18" charset="0"/>
              </a:rPr>
              <a:t>first.</a:t>
            </a:r>
          </a:p>
          <a:p>
            <a:pPr>
              <a:spcAft>
                <a:spcPts val="0"/>
              </a:spcAft>
            </a:pPr>
            <a:r>
              <a:rPr lang="en-US" sz="2000" dirty="0">
                <a:latin typeface="Comic Sans MS" panose="030F0702030302020204" pitchFamily="66" charset="0"/>
                <a:ea typeface="Times New Roman" panose="02020603050405020304" pitchFamily="18" charset="0"/>
              </a:rPr>
              <a:t> These are: </a:t>
            </a:r>
          </a:p>
          <a:p>
            <a:pPr>
              <a:spcAft>
                <a:spcPts val="0"/>
              </a:spcAft>
            </a:pPr>
            <a:endParaRPr lang="en-US" sz="2000" dirty="0">
              <a:latin typeface="Comic Sans MS" panose="030F0702030302020204" pitchFamily="66" charset="0"/>
              <a:ea typeface="Times New Roman" panose="02020603050405020304" pitchFamily="18" charset="0"/>
            </a:endParaRPr>
          </a:p>
          <a:p>
            <a:pPr marL="285750" indent="-285750">
              <a:spcAft>
                <a:spcPts val="0"/>
              </a:spcAft>
              <a:buFont typeface="Arial" panose="020B0604020202020204" pitchFamily="34" charset="0"/>
              <a:buChar char="•"/>
            </a:pPr>
            <a:r>
              <a:rPr lang="en-US" sz="2000" dirty="0">
                <a:latin typeface="Comic Sans MS" panose="030F0702030302020204" pitchFamily="66" charset="0"/>
                <a:ea typeface="Times New Roman" panose="02020603050405020304" pitchFamily="18" charset="0"/>
              </a:rPr>
              <a:t>Communication and Language Development</a:t>
            </a:r>
          </a:p>
          <a:p>
            <a:pPr marL="285750" indent="-285750">
              <a:spcAft>
                <a:spcPts val="0"/>
              </a:spcAft>
              <a:buFont typeface="Arial" panose="020B0604020202020204" pitchFamily="34" charset="0"/>
              <a:buChar char="•"/>
            </a:pPr>
            <a:r>
              <a:rPr lang="en-US" sz="2000" dirty="0">
                <a:latin typeface="Comic Sans MS" panose="030F0702030302020204" pitchFamily="66" charset="0"/>
                <a:ea typeface="Times New Roman" panose="02020603050405020304" pitchFamily="18" charset="0"/>
              </a:rPr>
              <a:t>Physical Development</a:t>
            </a:r>
          </a:p>
          <a:p>
            <a:pPr marL="285750" indent="-285750">
              <a:spcAft>
                <a:spcPts val="0"/>
              </a:spcAft>
              <a:buFont typeface="Arial" panose="020B0604020202020204" pitchFamily="34" charset="0"/>
              <a:buChar char="•"/>
            </a:pPr>
            <a:r>
              <a:rPr lang="en-US" sz="2000" dirty="0">
                <a:latin typeface="Comic Sans MS" panose="030F0702030302020204" pitchFamily="66" charset="0"/>
                <a:ea typeface="Times New Roman" panose="02020603050405020304" pitchFamily="18" charset="0"/>
              </a:rPr>
              <a:t>Personal, Social and Emotional Development. </a:t>
            </a:r>
          </a:p>
          <a:p>
            <a:pPr>
              <a:spcAft>
                <a:spcPts val="0"/>
              </a:spcAft>
            </a:pPr>
            <a:endParaRPr lang="en-US" sz="2000" dirty="0">
              <a:latin typeface="Comic Sans MS" panose="030F0702030302020204" pitchFamily="66" charset="0"/>
              <a:ea typeface="Times New Roman" panose="02020603050405020304" pitchFamily="18" charset="0"/>
            </a:endParaRPr>
          </a:p>
          <a:p>
            <a:pPr>
              <a:spcAft>
                <a:spcPts val="0"/>
              </a:spcAft>
            </a:pPr>
            <a:r>
              <a:rPr lang="en-US" sz="2000" dirty="0">
                <a:latin typeface="Comic Sans MS" panose="030F0702030302020204" pitchFamily="66" charset="0"/>
                <a:ea typeface="Times New Roman" panose="02020603050405020304" pitchFamily="18" charset="0"/>
              </a:rPr>
              <a:t>These prime areas are those most essential for your child’s healthy development and future learning. </a:t>
            </a:r>
            <a:endParaRPr lang="en-GB" sz="2000" dirty="0">
              <a:latin typeface="Tahoma" panose="020B0604030504040204" pitchFamily="34" charset="0"/>
              <a:ea typeface="Times New Roman" panose="02020603050405020304" pitchFamily="18" charset="0"/>
            </a:endParaRPr>
          </a:p>
          <a:p>
            <a:pPr marL="285750" indent="-285750">
              <a:spcAft>
                <a:spcPts val="0"/>
              </a:spcAft>
              <a:buFont typeface="Arial" panose="020B0604020202020204" pitchFamily="34" charset="0"/>
              <a:buChar char="•"/>
            </a:pPr>
            <a:endParaRPr lang="en-US" sz="2400" dirty="0">
              <a:latin typeface="Comic Sans MS" panose="030F0702030302020204" pitchFamily="66" charset="0"/>
              <a:ea typeface="Times New Roman" panose="02020603050405020304" pitchFamily="18" charset="0"/>
            </a:endParaRPr>
          </a:p>
          <a:p>
            <a:pPr marL="285750" indent="-285750">
              <a:spcAft>
                <a:spcPts val="0"/>
              </a:spcAft>
              <a:buFont typeface="Arial" panose="020B0604020202020204" pitchFamily="34" charset="0"/>
              <a:buChar char="•"/>
            </a:pPr>
            <a:endParaRPr lang="en-GB" dirty="0">
              <a:latin typeface="Tahoma" panose="020B0604030504040204" pitchFamily="34" charset="0"/>
              <a:ea typeface="Times New Roman" panose="02020603050405020304" pitchFamily="18" charset="0"/>
            </a:endParaRPr>
          </a:p>
          <a:p>
            <a:pPr>
              <a:spcAft>
                <a:spcPts val="0"/>
              </a:spcAft>
            </a:pPr>
            <a:endParaRPr lang="en-GB" dirty="0">
              <a:latin typeface="Tahoma" panose="020B0604030504040204" pitchFamily="34"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370912" y="1069680"/>
            <a:ext cx="2413938" cy="1325790"/>
          </a:xfrm>
          <a:prstGeom prst="rect">
            <a:avLst/>
          </a:prstGeom>
        </p:spPr>
      </p:pic>
    </p:spTree>
    <p:extLst>
      <p:ext uri="{BB962C8B-B14F-4D97-AF65-F5344CB8AC3E}">
        <p14:creationId xmlns:p14="http://schemas.microsoft.com/office/powerpoint/2010/main" val="3000856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687977"/>
            <a:ext cx="11617234" cy="679269"/>
          </a:xfrm>
        </p:spPr>
        <p:txBody>
          <a:bodyPr>
            <a:normAutofit/>
          </a:bodyPr>
          <a:lstStyle/>
          <a:p>
            <a:r>
              <a:rPr lang="en-US" sz="2800" dirty="0">
                <a:latin typeface="Comic Sans MS" panose="030F0702030302020204" pitchFamily="66" charset="0"/>
              </a:rPr>
              <a:t>The Area’s of Learning</a:t>
            </a:r>
            <a:endParaRPr lang="en-GB" sz="2800" dirty="0">
              <a:latin typeface="Comic Sans MS" panose="030F0702030302020204" pitchFamily="66" charset="0"/>
            </a:endParaRPr>
          </a:p>
        </p:txBody>
      </p:sp>
      <p:sp>
        <p:nvSpPr>
          <p:cNvPr id="6" name="Content Placeholder 5"/>
          <p:cNvSpPr>
            <a:spLocks noGrp="1"/>
          </p:cNvSpPr>
          <p:nvPr>
            <p:ph idx="4294967295"/>
          </p:nvPr>
        </p:nvSpPr>
        <p:spPr>
          <a:xfrm>
            <a:off x="1027612" y="1219200"/>
            <a:ext cx="9797142" cy="4656139"/>
          </a:xfrm>
        </p:spPr>
        <p:txBody>
          <a:bodyPr>
            <a:noAutofit/>
          </a:bodyPr>
          <a:lstStyle/>
          <a:p>
            <a:pPr marL="0" indent="0">
              <a:spcAft>
                <a:spcPts val="0"/>
              </a:spcAft>
              <a:buNone/>
            </a:pPr>
            <a:endParaRPr lang="en-US" sz="1800" dirty="0">
              <a:latin typeface="Comic Sans MS" panose="030F0702030302020204" pitchFamily="66" charset="0"/>
              <a:ea typeface="Times New Roman" panose="02020603050405020304" pitchFamily="18" charset="0"/>
            </a:endParaRPr>
          </a:p>
          <a:p>
            <a:pPr marL="0" indent="0">
              <a:spcAft>
                <a:spcPts val="0"/>
              </a:spcAft>
              <a:buNone/>
            </a:pPr>
            <a:r>
              <a:rPr lang="en-US" sz="1800" dirty="0">
                <a:latin typeface="Comic Sans MS" panose="030F0702030302020204" pitchFamily="66" charset="0"/>
                <a:ea typeface="Times New Roman" panose="02020603050405020304" pitchFamily="18" charset="0"/>
              </a:rPr>
              <a:t>As children grow, the prime areas will help them to develop skills in </a:t>
            </a:r>
            <a:r>
              <a:rPr lang="en-US" sz="1800" b="1" dirty="0">
                <a:latin typeface="Comic Sans MS" panose="030F0702030302020204" pitchFamily="66" charset="0"/>
                <a:ea typeface="Times New Roman" panose="02020603050405020304" pitchFamily="18" charset="0"/>
              </a:rPr>
              <a:t>4 specific areas</a:t>
            </a:r>
            <a:r>
              <a:rPr lang="en-US" sz="1800" dirty="0">
                <a:latin typeface="Comic Sans MS" panose="030F0702030302020204" pitchFamily="66" charset="0"/>
                <a:ea typeface="Times New Roman" panose="02020603050405020304" pitchFamily="18" charset="0"/>
              </a:rPr>
              <a:t>. These are:  </a:t>
            </a:r>
            <a:endParaRPr lang="en-GB" sz="1800" dirty="0">
              <a:latin typeface="Tahoma" panose="020B0604030504040204" pitchFamily="34" charset="0"/>
              <a:ea typeface="Times New Roman" panose="02020603050405020304" pitchFamily="18" charset="0"/>
            </a:endParaRPr>
          </a:p>
          <a:p>
            <a:pPr marL="342900" lvl="0" indent="-342900">
              <a:spcAft>
                <a:spcPts val="1200"/>
              </a:spcAft>
              <a:buFont typeface="Symbol" panose="05050102010706020507" pitchFamily="18" charset="2"/>
              <a:buChar char=""/>
              <a:tabLst>
                <a:tab pos="457200" algn="l"/>
              </a:tabLst>
            </a:pPr>
            <a:r>
              <a:rPr lang="en-US" sz="1800" dirty="0">
                <a:latin typeface="Comic Sans MS" panose="030F0702030302020204" pitchFamily="66" charset="0"/>
                <a:ea typeface="Calibri" panose="020F0502020204030204" pitchFamily="34" charset="0"/>
              </a:rPr>
              <a:t>Literacy; </a:t>
            </a:r>
            <a:endParaRPr lang="en-GB" sz="1800" dirty="0">
              <a:latin typeface="Arial" panose="020B0604020202020204" pitchFamily="34" charset="0"/>
              <a:ea typeface="Calibri" panose="020F0502020204030204" pitchFamily="34" charset="0"/>
            </a:endParaRPr>
          </a:p>
          <a:p>
            <a:pPr marL="342900" lvl="0" indent="-342900">
              <a:spcAft>
                <a:spcPts val="1200"/>
              </a:spcAft>
              <a:buFont typeface="Symbol" panose="05050102010706020507" pitchFamily="18" charset="2"/>
              <a:buChar char=""/>
              <a:tabLst>
                <a:tab pos="457200" algn="l"/>
              </a:tabLst>
            </a:pPr>
            <a:r>
              <a:rPr lang="en-US" sz="1800" dirty="0">
                <a:latin typeface="Comic Sans MS" panose="030F0702030302020204" pitchFamily="66" charset="0"/>
                <a:ea typeface="Calibri" panose="020F0502020204030204" pitchFamily="34" charset="0"/>
              </a:rPr>
              <a:t>Mathematics;                                                           </a:t>
            </a:r>
            <a:endParaRPr lang="en-GB" sz="1800" dirty="0">
              <a:latin typeface="Arial" panose="020B0604020202020204" pitchFamily="34" charset="0"/>
              <a:ea typeface="Calibri" panose="020F0502020204030204" pitchFamily="34" charset="0"/>
            </a:endParaRPr>
          </a:p>
          <a:p>
            <a:pPr marL="342900" lvl="0" indent="-342900">
              <a:spcAft>
                <a:spcPts val="1200"/>
              </a:spcAft>
              <a:buFont typeface="Symbol" panose="05050102010706020507" pitchFamily="18" charset="2"/>
              <a:buChar char=""/>
              <a:tabLst>
                <a:tab pos="457200" algn="l"/>
              </a:tabLst>
            </a:pPr>
            <a:r>
              <a:rPr lang="en-US" sz="1800" dirty="0">
                <a:latin typeface="Comic Sans MS" panose="030F0702030302020204" pitchFamily="66" charset="0"/>
                <a:ea typeface="Calibri" panose="020F0502020204030204" pitchFamily="34" charset="0"/>
              </a:rPr>
              <a:t>Understanding the world; and</a:t>
            </a:r>
            <a:endParaRPr lang="en-GB" sz="1800" dirty="0">
              <a:latin typeface="Arial" panose="020B0604020202020204" pitchFamily="34" charset="0"/>
              <a:ea typeface="Calibri" panose="020F0502020204030204" pitchFamily="34" charset="0"/>
            </a:endParaRPr>
          </a:p>
          <a:p>
            <a:pPr marL="342900" lvl="0" indent="-342900">
              <a:spcAft>
                <a:spcPts val="1200"/>
              </a:spcAft>
              <a:buFont typeface="Symbol" panose="05050102010706020507" pitchFamily="18" charset="2"/>
              <a:buChar char=""/>
              <a:tabLst>
                <a:tab pos="457200" algn="l"/>
              </a:tabLst>
            </a:pPr>
            <a:r>
              <a:rPr lang="en-US" sz="1800" dirty="0">
                <a:latin typeface="Comic Sans MS" panose="030F0702030302020204" pitchFamily="66" charset="0"/>
                <a:ea typeface="Calibri" panose="020F0502020204030204" pitchFamily="34" charset="0"/>
              </a:rPr>
              <a:t>Expressive arts and design. </a:t>
            </a:r>
            <a:endParaRPr lang="en-GB" sz="1800" dirty="0">
              <a:latin typeface="Arial" panose="020B0604020202020204" pitchFamily="34" charset="0"/>
              <a:ea typeface="Calibri" panose="020F0502020204030204" pitchFamily="34" charset="0"/>
            </a:endParaRPr>
          </a:p>
          <a:p>
            <a:pPr marL="0" indent="0">
              <a:spcAft>
                <a:spcPts val="0"/>
              </a:spcAft>
              <a:buNone/>
            </a:pPr>
            <a:r>
              <a:rPr lang="en-US" sz="1800" dirty="0">
                <a:latin typeface="Comic Sans MS" panose="030F0702030302020204" pitchFamily="66" charset="0"/>
                <a:ea typeface="Calibri" panose="020F0502020204030204" pitchFamily="34" charset="0"/>
              </a:rPr>
              <a:t>These 7 areas are used to plan your child’s learning and activities. The professionals teaching and supporting your child will make sure that the activities are suited to your child’s unique needs and interests. </a:t>
            </a:r>
            <a:r>
              <a:rPr lang="en-US" sz="1800" dirty="0">
                <a:latin typeface="Comic Sans MS" panose="030F0702030302020204" pitchFamily="66" charset="0"/>
                <a:ea typeface="Times New Roman" panose="02020603050405020304" pitchFamily="18" charset="0"/>
              </a:rPr>
              <a:t>Children in the EYFS learn by playing and exploring, being active, and through creative and critical thinking which takes place both indoors and outside</a:t>
            </a:r>
            <a:r>
              <a:rPr lang="en-GB" sz="1800" dirty="0">
                <a:latin typeface="Comic Sans MS" panose="030F0702030302020204" pitchFamily="66" charset="0"/>
                <a:ea typeface="Times New Roman" panose="02020603050405020304" pitchFamily="18" charset="0"/>
              </a:rPr>
              <a:t>. Together with self –initiated play and learning, your child will also be taught individually, in small groups and in whole class focus groups.</a:t>
            </a:r>
            <a:endParaRPr lang="en-GB" sz="1800" dirty="0">
              <a:latin typeface="Tahoma" panose="020B0604030504040204" pitchFamily="34" charset="0"/>
              <a:ea typeface="Times New Roman" panose="02020603050405020304" pitchFamily="18" charset="0"/>
            </a:endParaRPr>
          </a:p>
          <a:p>
            <a:pPr marL="228600" indent="0">
              <a:spcAft>
                <a:spcPts val="1200"/>
              </a:spcAft>
              <a:buNone/>
              <a:tabLst>
                <a:tab pos="457200" algn="l"/>
                <a:tab pos="457200" algn="l"/>
              </a:tabLst>
            </a:pPr>
            <a:endParaRPr lang="en-US" sz="1800" dirty="0">
              <a:latin typeface="Comic Sans MS" panose="030F0702030302020204" pitchFamily="66" charset="0"/>
              <a:ea typeface="Calibri" panose="020F0502020204030204" pitchFamily="34" charset="0"/>
            </a:endParaRPr>
          </a:p>
          <a:p>
            <a:pPr marL="228600" indent="0">
              <a:spcAft>
                <a:spcPts val="1200"/>
              </a:spcAft>
              <a:buNone/>
              <a:tabLst>
                <a:tab pos="457200" algn="l"/>
                <a:tab pos="457200" algn="l"/>
              </a:tabLst>
            </a:pPr>
            <a:endParaRPr lang="en-US" sz="1800" dirty="0">
              <a:latin typeface="Comic Sans MS" panose="030F0702030302020204" pitchFamily="66" charset="0"/>
              <a:ea typeface="Calibri" panose="020F0502020204030204" pitchFamily="34" charset="0"/>
            </a:endParaRPr>
          </a:p>
          <a:p>
            <a:pPr marL="228600" indent="0">
              <a:spcAft>
                <a:spcPts val="1200"/>
              </a:spcAft>
              <a:buNone/>
              <a:tabLst>
                <a:tab pos="457200" algn="l"/>
                <a:tab pos="457200" algn="l"/>
              </a:tabLst>
            </a:pPr>
            <a:endParaRPr lang="en-GB" sz="1800" dirty="0">
              <a:latin typeface="Arial" panose="020B0604020202020204" pitchFamily="34" charset="0"/>
              <a:ea typeface="Calibri" panose="020F0502020204030204" pitchFamily="34" charset="0"/>
            </a:endParaRPr>
          </a:p>
          <a:p>
            <a:endParaRPr lang="en-GB" sz="1400" dirty="0"/>
          </a:p>
        </p:txBody>
      </p:sp>
      <p:pic>
        <p:nvPicPr>
          <p:cNvPr id="2" name="Picture 1"/>
          <p:cNvPicPr>
            <a:picLocks noChangeAspect="1"/>
          </p:cNvPicPr>
          <p:nvPr/>
        </p:nvPicPr>
        <p:blipFill>
          <a:blip r:embed="rId2"/>
          <a:stretch>
            <a:fillRect/>
          </a:stretch>
        </p:blipFill>
        <p:spPr>
          <a:xfrm>
            <a:off x="5567570" y="2150773"/>
            <a:ext cx="2636271" cy="1947350"/>
          </a:xfrm>
          <a:prstGeom prst="rect">
            <a:avLst/>
          </a:prstGeom>
        </p:spPr>
      </p:pic>
    </p:spTree>
    <p:extLst>
      <p:ext uri="{BB962C8B-B14F-4D97-AF65-F5344CB8AC3E}">
        <p14:creationId xmlns:p14="http://schemas.microsoft.com/office/powerpoint/2010/main" val="1942294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3868" y="653144"/>
            <a:ext cx="9592732" cy="809896"/>
          </a:xfrm>
        </p:spPr>
        <p:txBody>
          <a:bodyPr>
            <a:normAutofit/>
          </a:bodyPr>
          <a:lstStyle/>
          <a:p>
            <a:r>
              <a:rPr lang="en-US" sz="2800" dirty="0">
                <a:latin typeface="Comic Sans MS" panose="030F0702030302020204" pitchFamily="66" charset="0"/>
              </a:rPr>
              <a:t>Recording your child’s Progress</a:t>
            </a:r>
            <a:endParaRPr lang="en-GB" sz="2800" dirty="0">
              <a:latin typeface="Comic Sans MS" panose="030F0702030302020204" pitchFamily="66" charset="0"/>
            </a:endParaRPr>
          </a:p>
        </p:txBody>
      </p:sp>
      <p:sp>
        <p:nvSpPr>
          <p:cNvPr id="8" name="Text Placeholder 7"/>
          <p:cNvSpPr>
            <a:spLocks noGrp="1"/>
          </p:cNvSpPr>
          <p:nvPr>
            <p:ph type="body" idx="1"/>
          </p:nvPr>
        </p:nvSpPr>
        <p:spPr>
          <a:xfrm>
            <a:off x="1303868" y="3091543"/>
            <a:ext cx="9592732" cy="3204754"/>
          </a:xfrm>
        </p:spPr>
        <p:txBody>
          <a:bodyPr>
            <a:normAutofit fontScale="92500" lnSpcReduction="10000"/>
          </a:bodyPr>
          <a:lstStyle/>
          <a:p>
            <a:pPr>
              <a:spcAft>
                <a:spcPts val="0"/>
              </a:spcAft>
            </a:pPr>
            <a:r>
              <a:rPr lang="en-GB" dirty="0">
                <a:latin typeface="Comic Sans MS" panose="030F0702030302020204" pitchFamily="66" charset="0"/>
                <a:ea typeface="Times New Roman" panose="02020603050405020304" pitchFamily="18" charset="0"/>
              </a:rPr>
              <a:t>When your child has settled in Nursery we will complete an entry assessment, based on observations during normal activities. We will share the results of this with you and include information that you may like to give. </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 </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Staff keep on-going records of children’s progress during the year, and save pieces of work for our walls. Your child’s progress is recorded via Tapestry, our on line learning journal.</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 </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As your child nears the end of their time in Nursery you will receive a report about the progress your child has made towards the Early Learning Goals. </a:t>
            </a:r>
            <a:endParaRPr lang="en-GB" dirty="0">
              <a:latin typeface="Tahoma" panose="020B0604030504040204" pitchFamily="34" charset="0"/>
              <a:ea typeface="Times New Roman" panose="02020603050405020304" pitchFamily="18" charset="0"/>
            </a:endParaRPr>
          </a:p>
          <a:p>
            <a:endParaRPr lang="en-GB" dirty="0"/>
          </a:p>
        </p:txBody>
      </p:sp>
      <p:pic>
        <p:nvPicPr>
          <p:cNvPr id="1027" name="Picture 3" descr="tapestry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992" y="1619794"/>
            <a:ext cx="17367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451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868" y="167425"/>
            <a:ext cx="9592732" cy="1452369"/>
          </a:xfrm>
        </p:spPr>
        <p:txBody>
          <a:bodyPr>
            <a:normAutofit/>
          </a:bodyPr>
          <a:lstStyle/>
          <a:p>
            <a:r>
              <a:rPr lang="en-US" sz="2800" dirty="0">
                <a:latin typeface="Comic Sans MS" panose="030F0702030302020204" pitchFamily="66" charset="0"/>
              </a:rPr>
              <a:t>A Typical Nursery Session</a:t>
            </a:r>
            <a:endParaRPr lang="en-GB" sz="2800" dirty="0">
              <a:latin typeface="Comic Sans MS" panose="030F0702030302020204" pitchFamily="66" charset="0"/>
            </a:endParaRPr>
          </a:p>
        </p:txBody>
      </p:sp>
      <p:sp>
        <p:nvSpPr>
          <p:cNvPr id="4" name="Text Placeholder 3"/>
          <p:cNvSpPr>
            <a:spLocks noGrp="1"/>
          </p:cNvSpPr>
          <p:nvPr>
            <p:ph type="body" idx="1"/>
          </p:nvPr>
        </p:nvSpPr>
        <p:spPr>
          <a:xfrm>
            <a:off x="1303868" y="1259186"/>
            <a:ext cx="9592732" cy="5038583"/>
          </a:xfrm>
        </p:spPr>
        <p:txBody>
          <a:bodyPr>
            <a:normAutofit fontScale="92500" lnSpcReduction="20000"/>
          </a:bodyPr>
          <a:lstStyle/>
          <a:p>
            <a:r>
              <a:rPr lang="en-US" dirty="0">
                <a:latin typeface="Comic Sans MS" panose="030F0702030302020204" pitchFamily="66" charset="0"/>
              </a:rPr>
              <a:t>Children arrive in nursery at </a:t>
            </a:r>
            <a:r>
              <a:rPr lang="en-US" dirty="0" smtClean="0">
                <a:latin typeface="Comic Sans MS" panose="030F0702030302020204" pitchFamily="66" charset="0"/>
              </a:rPr>
              <a:t>8.45am</a:t>
            </a:r>
            <a:r>
              <a:rPr lang="en-US" dirty="0">
                <a:latin typeface="Comic Sans MS" panose="030F0702030302020204" pitchFamily="66" charset="0"/>
              </a:rPr>
              <a:t>, hang up their bag and coats on their peg and sit on the carpet where we take the register and choose the ‘Handy Helper’ of the day. Each child has an opportunity to be the helper. Their role is very important and they help to count how many children have come to school that day. They also help to set up snack and choose children to wash their hands ready for snack.</a:t>
            </a:r>
          </a:p>
          <a:p>
            <a:endParaRPr lang="en-US" dirty="0">
              <a:latin typeface="Comic Sans MS" panose="030F0702030302020204" pitchFamily="66" charset="0"/>
            </a:endParaRPr>
          </a:p>
          <a:p>
            <a:r>
              <a:rPr lang="en-US" dirty="0">
                <a:latin typeface="Comic Sans MS" panose="030F0702030302020204" pitchFamily="66" charset="0"/>
              </a:rPr>
              <a:t>Once register is done we have an adult input time, during this time we discuss the topic we are focusing </a:t>
            </a:r>
            <a:r>
              <a:rPr lang="en-US" dirty="0" smtClean="0">
                <a:latin typeface="Comic Sans MS" panose="030F0702030302020204" pitchFamily="66" charset="0"/>
              </a:rPr>
              <a:t>on. We may have a small task, </a:t>
            </a:r>
            <a:r>
              <a:rPr lang="en-US" dirty="0" err="1" smtClean="0">
                <a:latin typeface="Comic Sans MS" panose="030F0702030302020204" pitchFamily="66" charset="0"/>
              </a:rPr>
              <a:t>ie</a:t>
            </a:r>
            <a:r>
              <a:rPr lang="en-US" dirty="0" smtClean="0">
                <a:latin typeface="Comic Sans MS" panose="030F0702030302020204" pitchFamily="66" charset="0"/>
              </a:rPr>
              <a:t>, name writing practice, we also </a:t>
            </a:r>
            <a:r>
              <a:rPr lang="en-US" dirty="0">
                <a:latin typeface="Comic Sans MS" panose="030F0702030302020204" pitchFamily="66" charset="0"/>
              </a:rPr>
              <a:t>make children aware of activities available for the session and give children the opportunity to add their own knowledge.</a:t>
            </a:r>
          </a:p>
          <a:p>
            <a:endParaRPr lang="en-US" dirty="0">
              <a:latin typeface="Comic Sans MS" panose="030F0702030302020204" pitchFamily="66" charset="0"/>
            </a:endParaRPr>
          </a:p>
          <a:p>
            <a:r>
              <a:rPr lang="en-US" dirty="0">
                <a:latin typeface="Comic Sans MS" panose="030F0702030302020204" pitchFamily="66" charset="0"/>
              </a:rPr>
              <a:t>The children then have time to access some table top activities. These activities tend to be Literacy or Numeracy based, for example, number puzzles, threading activities, name writing practice or tracing. During this time staff will join children at some of the activities and support learning through play by talking to the children, demonstrating new ideas or helping with skills.</a:t>
            </a:r>
          </a:p>
          <a:p>
            <a:r>
              <a:rPr lang="en-US" dirty="0">
                <a:latin typeface="Comic Sans MS" panose="030F0702030302020204" pitchFamily="66" charset="0"/>
              </a:rPr>
              <a:t> </a:t>
            </a:r>
            <a:endParaRPr lang="en-GB" dirty="0">
              <a:latin typeface="Comic Sans MS" panose="030F0702030302020204" pitchFamily="66" charset="0"/>
            </a:endParaRPr>
          </a:p>
        </p:txBody>
      </p:sp>
    </p:spTree>
    <p:extLst>
      <p:ext uri="{BB962C8B-B14F-4D97-AF65-F5344CB8AC3E}">
        <p14:creationId xmlns:p14="http://schemas.microsoft.com/office/powerpoint/2010/main" val="3051174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3868" y="982132"/>
            <a:ext cx="9592732" cy="594119"/>
          </a:xfrm>
        </p:spPr>
        <p:txBody>
          <a:bodyPr>
            <a:normAutofit/>
          </a:bodyPr>
          <a:lstStyle/>
          <a:p>
            <a:r>
              <a:rPr lang="en-US" sz="2800" dirty="0">
                <a:latin typeface="Comic Sans MS" panose="030F0702030302020204" pitchFamily="66" charset="0"/>
              </a:rPr>
              <a:t>A Typical Nursery Session.</a:t>
            </a:r>
            <a:endParaRPr lang="en-GB" sz="2800" dirty="0">
              <a:latin typeface="Comic Sans MS" panose="030F0702030302020204" pitchFamily="66" charset="0"/>
            </a:endParaRPr>
          </a:p>
        </p:txBody>
      </p:sp>
      <p:sp>
        <p:nvSpPr>
          <p:cNvPr id="6" name="Text Placeholder 5"/>
          <p:cNvSpPr>
            <a:spLocks noGrp="1"/>
          </p:cNvSpPr>
          <p:nvPr>
            <p:ph type="body" idx="1"/>
          </p:nvPr>
        </p:nvSpPr>
        <p:spPr>
          <a:xfrm>
            <a:off x="1303868" y="1724297"/>
            <a:ext cx="9592732" cy="4293326"/>
          </a:xfrm>
        </p:spPr>
        <p:txBody>
          <a:bodyPr>
            <a:normAutofit fontScale="92500" lnSpcReduction="10000"/>
          </a:bodyPr>
          <a:lstStyle/>
          <a:p>
            <a:pPr>
              <a:spcAft>
                <a:spcPts val="0"/>
              </a:spcAft>
            </a:pPr>
            <a:r>
              <a:rPr lang="en-GB" dirty="0">
                <a:latin typeface="Comic Sans MS" panose="030F0702030302020204" pitchFamily="66" charset="0"/>
                <a:ea typeface="Times New Roman" panose="02020603050405020304" pitchFamily="18" charset="0"/>
              </a:rPr>
              <a:t>Children also have access to our Home corner, Water area, Creative area and many other resources.</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 </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Whenever possible, children will have access to outdoor provision, with activities that are linked to those activities indoors. </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 </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We have a little tidy away at around at 10:15am and then children have  their snack. </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 </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The final part of the session may include action games, singing or story.</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 </a:t>
            </a:r>
            <a:endParaRPr lang="en-GB" dirty="0">
              <a:latin typeface="Tahoma" panose="020B0604030504040204" pitchFamily="34" charset="0"/>
              <a:ea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rPr>
              <a:t>We usually aim to end each session with a few quiet minutes on the carpet to talk about our work. We then give out </a:t>
            </a:r>
            <a:r>
              <a:rPr lang="en-GB" dirty="0" smtClean="0">
                <a:latin typeface="Comic Sans MS" panose="030F0702030302020204" pitchFamily="66" charset="0"/>
                <a:ea typeface="Times New Roman" panose="02020603050405020304" pitchFamily="18" charset="0"/>
              </a:rPr>
              <a:t>any </a:t>
            </a:r>
            <a:r>
              <a:rPr lang="en-GB" dirty="0">
                <a:latin typeface="Comic Sans MS" panose="030F0702030302020204" pitchFamily="66" charset="0"/>
                <a:ea typeface="Times New Roman" panose="02020603050405020304" pitchFamily="18" charset="0"/>
              </a:rPr>
              <a:t>letters and work to go home.  </a:t>
            </a:r>
            <a:endParaRPr lang="en-GB" dirty="0">
              <a:latin typeface="Tahoma" panose="020B0604030504040204" pitchFamily="34"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2775475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19FD01B9F4E24893D627CF73DB4BE5" ma:contentTypeVersion="11" ma:contentTypeDescription="Create a new document." ma:contentTypeScope="" ma:versionID="6cb13adee3ca4e46cb61902e3c0c86ac">
  <xsd:schema xmlns:xsd="http://www.w3.org/2001/XMLSchema" xmlns:xs="http://www.w3.org/2001/XMLSchema" xmlns:p="http://schemas.microsoft.com/office/2006/metadata/properties" xmlns:ns2="93257dca-30e6-4f9b-9247-f23eb35e2999" xmlns:ns3="18b08a0c-3e41-4daf-b799-027ac6b7ca07" targetNamespace="http://schemas.microsoft.com/office/2006/metadata/properties" ma:root="true" ma:fieldsID="260a03c028802fc829d5992040fb9e8b" ns2:_="" ns3:_="">
    <xsd:import namespace="93257dca-30e6-4f9b-9247-f23eb35e2999"/>
    <xsd:import namespace="18b08a0c-3e41-4daf-b799-027ac6b7ca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257dca-30e6-4f9b-9247-f23eb35e29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b08a0c-3e41-4daf-b799-027ac6b7ca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8b08a0c-3e41-4daf-b799-027ac6b7ca07">
      <UserInfo>
        <DisplayName>Mrs Grundy</DisplayName>
        <AccountId>13</AccountId>
        <AccountType/>
      </UserInfo>
      <UserInfo>
        <DisplayName>businessmanager.haxeyprimary@northlincs.gov.uk</DisplayName>
        <AccountId>56</AccountId>
        <AccountType/>
      </UserInfo>
      <UserInfo>
        <DisplayName>Head trentside</DisplayName>
        <AccountId>33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A6A5EC-1878-4034-BA15-083E16B8EB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257dca-30e6-4f9b-9247-f23eb35e2999"/>
    <ds:schemaRef ds:uri="18b08a0c-3e41-4daf-b799-027ac6b7ca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395599-F0CB-456B-BE42-174047E2D384}">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18b08a0c-3e41-4daf-b799-027ac6b7ca07"/>
    <ds:schemaRef ds:uri="93257dca-30e6-4f9b-9247-f23eb35e2999"/>
    <ds:schemaRef ds:uri="http://purl.org/dc/dcmitype/"/>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4649F094-E4AC-44C4-B36F-1E7838BDBD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248</TotalTime>
  <Words>1285</Words>
  <Application>Microsoft Office PowerPoint</Application>
  <PresentationFormat>Widescreen</PresentationFormat>
  <Paragraphs>105</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Comic Sans MS</vt:lpstr>
      <vt:lpstr>Garamond</vt:lpstr>
      <vt:lpstr>Symbol</vt:lpstr>
      <vt:lpstr>Tahoma</vt:lpstr>
      <vt:lpstr>Times New Roman</vt:lpstr>
      <vt:lpstr>Organic</vt:lpstr>
      <vt:lpstr>Welcome to St Martin’s Nursery</vt:lpstr>
      <vt:lpstr>Nursery is part of the St Martin’s Primary School Foundation Stage. In our EYFS class we have both Reception and Nursery children, we share two class spaces and a large outdoor area.</vt:lpstr>
      <vt:lpstr>Getting to know your child.</vt:lpstr>
      <vt:lpstr>The Nursery Curriculum </vt:lpstr>
      <vt:lpstr>PowerPoint Presentation</vt:lpstr>
      <vt:lpstr>The Area’s of Learning</vt:lpstr>
      <vt:lpstr>Recording your child’s Progress</vt:lpstr>
      <vt:lpstr>A Typical Nursery Session</vt:lpstr>
      <vt:lpstr>A Typical Nursery Session.</vt:lpstr>
      <vt:lpstr>Attendance </vt:lpstr>
      <vt:lpstr>Pupil Premium</vt:lpstr>
      <vt:lpstr>Health.</vt:lpstr>
      <vt:lpstr>Accident and Illness </vt:lpstr>
      <vt:lpstr>Uniform. </vt:lpstr>
      <vt:lpstr>                           Security  </vt:lpstr>
      <vt:lpstr>Our Commitment to you.</vt:lpstr>
      <vt:lpstr>What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 Martin’s Nursery</dc:title>
  <dc:creator>user</dc:creator>
  <cp:lastModifiedBy>Christina Brinkley</cp:lastModifiedBy>
  <cp:revision>28</cp:revision>
  <dcterms:created xsi:type="dcterms:W3CDTF">2020-07-01T15:42:02Z</dcterms:created>
  <dcterms:modified xsi:type="dcterms:W3CDTF">2021-09-10T11:43:51Z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0x0101008619FD01B9F4E24893D627CF73DB4BE5</vt:lpwstr>
  </property>
</Properties>
</file>