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1769" r:id="rId2"/>
  </p:sldIdLst>
  <p:sldSz cx="9144000" cy="6858000" type="screen4x3"/>
  <p:notesSz cx="6858000" cy="9144000"/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FC184"/>
    <a:srgbClr val="E8F4E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>
          <a:lef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E9EBF5"/>
          </a:solidFill>
        </a:fill>
      </a:tcStyle>
    </a:wholeTbl>
    <a:band1H>
      <a:tcStyle>
        <a:tcBdr/>
        <a:fill>
          <a:solidFill>
            <a:srgbClr val="CFD5EA"/>
          </a:solidFill>
        </a:fill>
      </a:tcStyle>
    </a:band1H>
    <a:band2H>
      <a:tcStyle>
        <a:tcBdr/>
      </a:tcStyle>
    </a:band2H>
    <a:band1V>
      <a:tcStyle>
        <a:tcBdr/>
        <a:fill>
          <a:solidFill>
            <a:srgbClr val="CFD5EA"/>
          </a:solidFill>
        </a:fill>
      </a:tcStyle>
    </a:band1V>
    <a:band2V>
      <a:tcStyle>
        <a:tcBdr/>
      </a:tcStyle>
    </a:band2V>
    <a:lastCol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4472C4"/>
          </a:solidFill>
        </a:fill>
      </a:tcStyle>
    </a:lastCol>
    <a:firstCol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4472C4"/>
          </a:solidFill>
        </a:fill>
      </a:tcStyle>
    </a:firstCol>
    <a:la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top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</a:tcBdr>
        <a:fill>
          <a:solidFill>
            <a:srgbClr val="4472C4"/>
          </a:solidFill>
        </a:fill>
      </a:tcStyle>
    </a:lastRow>
    <a:fir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bottom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4472C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3" d="100"/>
          <a:sy n="83" d="100"/>
        </p:scale>
        <p:origin x="1478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 Cross" userId="5e9df3b6-2851-437d-bfd6-c9789507e659" providerId="ADAL" clId="{6A2D9D23-2048-4021-9114-2ACF8381A519}"/>
    <pc:docChg chg="delSld">
      <pc:chgData name="Mr Cross" userId="5e9df3b6-2851-437d-bfd6-c9789507e659" providerId="ADAL" clId="{6A2D9D23-2048-4021-9114-2ACF8381A519}" dt="2022-04-24T09:19:31.382" v="9" actId="47"/>
      <pc:docMkLst>
        <pc:docMk/>
      </pc:docMkLst>
      <pc:sldChg chg="del">
        <pc:chgData name="Mr Cross" userId="5e9df3b6-2851-437d-bfd6-c9789507e659" providerId="ADAL" clId="{6A2D9D23-2048-4021-9114-2ACF8381A519}" dt="2022-04-24T09:19:24.830" v="0" actId="47"/>
        <pc:sldMkLst>
          <pc:docMk/>
          <pc:sldMk cId="0" sldId="1761"/>
        </pc:sldMkLst>
      </pc:sldChg>
      <pc:sldChg chg="del">
        <pc:chgData name="Mr Cross" userId="5e9df3b6-2851-437d-bfd6-c9789507e659" providerId="ADAL" clId="{6A2D9D23-2048-4021-9114-2ACF8381A519}" dt="2022-04-24T09:19:25.879" v="1" actId="47"/>
        <pc:sldMkLst>
          <pc:docMk/>
          <pc:sldMk cId="0" sldId="1768"/>
        </pc:sldMkLst>
      </pc:sldChg>
      <pc:sldChg chg="del">
        <pc:chgData name="Mr Cross" userId="5e9df3b6-2851-437d-bfd6-c9789507e659" providerId="ADAL" clId="{6A2D9D23-2048-4021-9114-2ACF8381A519}" dt="2022-04-24T09:19:27.862" v="2" actId="47"/>
        <pc:sldMkLst>
          <pc:docMk/>
          <pc:sldMk cId="0" sldId="1770"/>
        </pc:sldMkLst>
      </pc:sldChg>
      <pc:sldChg chg="del">
        <pc:chgData name="Mr Cross" userId="5e9df3b6-2851-437d-bfd6-c9789507e659" providerId="ADAL" clId="{6A2D9D23-2048-4021-9114-2ACF8381A519}" dt="2022-04-24T09:19:28.048" v="3" actId="47"/>
        <pc:sldMkLst>
          <pc:docMk/>
          <pc:sldMk cId="0" sldId="1771"/>
        </pc:sldMkLst>
      </pc:sldChg>
      <pc:sldChg chg="del">
        <pc:chgData name="Mr Cross" userId="5e9df3b6-2851-437d-bfd6-c9789507e659" providerId="ADAL" clId="{6A2D9D23-2048-4021-9114-2ACF8381A519}" dt="2022-04-24T09:19:28.479" v="6" actId="47"/>
        <pc:sldMkLst>
          <pc:docMk/>
          <pc:sldMk cId="0" sldId="1772"/>
        </pc:sldMkLst>
      </pc:sldChg>
      <pc:sldChg chg="del">
        <pc:chgData name="Mr Cross" userId="5e9df3b6-2851-437d-bfd6-c9789507e659" providerId="ADAL" clId="{6A2D9D23-2048-4021-9114-2ACF8381A519}" dt="2022-04-24T09:19:30.078" v="7" actId="47"/>
        <pc:sldMkLst>
          <pc:docMk/>
          <pc:sldMk cId="0" sldId="1773"/>
        </pc:sldMkLst>
      </pc:sldChg>
      <pc:sldChg chg="del">
        <pc:chgData name="Mr Cross" userId="5e9df3b6-2851-437d-bfd6-c9789507e659" providerId="ADAL" clId="{6A2D9D23-2048-4021-9114-2ACF8381A519}" dt="2022-04-24T09:19:30.762" v="8" actId="47"/>
        <pc:sldMkLst>
          <pc:docMk/>
          <pc:sldMk cId="0" sldId="1774"/>
        </pc:sldMkLst>
      </pc:sldChg>
      <pc:sldChg chg="del">
        <pc:chgData name="Mr Cross" userId="5e9df3b6-2851-437d-bfd6-c9789507e659" providerId="ADAL" clId="{6A2D9D23-2048-4021-9114-2ACF8381A519}" dt="2022-04-24T09:19:31.382" v="9" actId="47"/>
        <pc:sldMkLst>
          <pc:docMk/>
          <pc:sldMk cId="0" sldId="1775"/>
        </pc:sldMkLst>
      </pc:sldChg>
      <pc:sldChg chg="del">
        <pc:chgData name="Mr Cross" userId="5e9df3b6-2851-437d-bfd6-c9789507e659" providerId="ADAL" clId="{6A2D9D23-2048-4021-9114-2ACF8381A519}" dt="2022-04-24T09:19:28.153" v="4" actId="47"/>
        <pc:sldMkLst>
          <pc:docMk/>
          <pc:sldMk cId="0" sldId="1776"/>
        </pc:sldMkLst>
      </pc:sldChg>
      <pc:sldChg chg="del">
        <pc:chgData name="Mr Cross" userId="5e9df3b6-2851-437d-bfd6-c9789507e659" providerId="ADAL" clId="{6A2D9D23-2048-4021-9114-2ACF8381A519}" dt="2022-04-24T09:19:28.303" v="5" actId="47"/>
        <pc:sldMkLst>
          <pc:docMk/>
          <pc:sldMk cId="0" sldId="1778"/>
        </pc:sldMkLst>
      </pc:sldChg>
    </pc:docChg>
  </pc:docChgLst>
  <pc:docChgLst>
    <pc:chgData name="Mr Cross" userId="5e9df3b6-2851-437d-bfd6-c9789507e659" providerId="ADAL" clId="{CBF7092E-F8BC-40FD-9607-EA074ADB786C}"/>
    <pc:docChg chg="delSld">
      <pc:chgData name="Mr Cross" userId="5e9df3b6-2851-437d-bfd6-c9789507e659" providerId="ADAL" clId="{CBF7092E-F8BC-40FD-9607-EA074ADB786C}" dt="2022-04-24T09:18:13.379" v="8" actId="47"/>
      <pc:docMkLst>
        <pc:docMk/>
      </pc:docMkLst>
      <pc:sldChg chg="del">
        <pc:chgData name="Mr Cross" userId="5e9df3b6-2851-437d-bfd6-c9789507e659" providerId="ADAL" clId="{CBF7092E-F8BC-40FD-9607-EA074ADB786C}" dt="2022-04-24T09:18:09.035" v="0" actId="47"/>
        <pc:sldMkLst>
          <pc:docMk/>
          <pc:sldMk cId="0" sldId="1759"/>
        </pc:sldMkLst>
      </pc:sldChg>
      <pc:sldChg chg="del">
        <pc:chgData name="Mr Cross" userId="5e9df3b6-2851-437d-bfd6-c9789507e659" providerId="ADAL" clId="{CBF7092E-F8BC-40FD-9607-EA074ADB786C}" dt="2022-04-24T09:18:09.621" v="1" actId="47"/>
        <pc:sldMkLst>
          <pc:docMk/>
          <pc:sldMk cId="0" sldId="1760"/>
        </pc:sldMkLst>
      </pc:sldChg>
      <pc:sldChg chg="del">
        <pc:chgData name="Mr Cross" userId="5e9df3b6-2851-437d-bfd6-c9789507e659" providerId="ADAL" clId="{CBF7092E-F8BC-40FD-9607-EA074ADB786C}" dt="2022-04-24T09:18:10.115" v="2" actId="47"/>
        <pc:sldMkLst>
          <pc:docMk/>
          <pc:sldMk cId="0" sldId="1762"/>
        </pc:sldMkLst>
      </pc:sldChg>
      <pc:sldChg chg="del">
        <pc:chgData name="Mr Cross" userId="5e9df3b6-2851-437d-bfd6-c9789507e659" providerId="ADAL" clId="{CBF7092E-F8BC-40FD-9607-EA074ADB786C}" dt="2022-04-24T09:18:10.542" v="3" actId="47"/>
        <pc:sldMkLst>
          <pc:docMk/>
          <pc:sldMk cId="0" sldId="1763"/>
        </pc:sldMkLst>
      </pc:sldChg>
      <pc:sldChg chg="del">
        <pc:chgData name="Mr Cross" userId="5e9df3b6-2851-437d-bfd6-c9789507e659" providerId="ADAL" clId="{CBF7092E-F8BC-40FD-9607-EA074ADB786C}" dt="2022-04-24T09:18:10.899" v="4" actId="47"/>
        <pc:sldMkLst>
          <pc:docMk/>
          <pc:sldMk cId="0" sldId="1764"/>
        </pc:sldMkLst>
      </pc:sldChg>
      <pc:sldChg chg="del">
        <pc:chgData name="Mr Cross" userId="5e9df3b6-2851-437d-bfd6-c9789507e659" providerId="ADAL" clId="{CBF7092E-F8BC-40FD-9607-EA074ADB786C}" dt="2022-04-24T09:18:11.930" v="6" actId="47"/>
        <pc:sldMkLst>
          <pc:docMk/>
          <pc:sldMk cId="0" sldId="1765"/>
        </pc:sldMkLst>
      </pc:sldChg>
      <pc:sldChg chg="del">
        <pc:chgData name="Mr Cross" userId="5e9df3b6-2851-437d-bfd6-c9789507e659" providerId="ADAL" clId="{CBF7092E-F8BC-40FD-9607-EA074ADB786C}" dt="2022-04-24T09:18:13.379" v="8" actId="47"/>
        <pc:sldMkLst>
          <pc:docMk/>
          <pc:sldMk cId="0" sldId="1766"/>
        </pc:sldMkLst>
      </pc:sldChg>
      <pc:sldChg chg="del">
        <pc:chgData name="Mr Cross" userId="5e9df3b6-2851-437d-bfd6-c9789507e659" providerId="ADAL" clId="{CBF7092E-F8BC-40FD-9607-EA074ADB786C}" dt="2022-04-24T09:18:12.502" v="7" actId="47"/>
        <pc:sldMkLst>
          <pc:docMk/>
          <pc:sldMk cId="0" sldId="1767"/>
        </pc:sldMkLst>
      </pc:sldChg>
      <pc:sldChg chg="del">
        <pc:chgData name="Mr Cross" userId="5e9df3b6-2851-437d-bfd6-c9789507e659" providerId="ADAL" clId="{CBF7092E-F8BC-40FD-9607-EA074ADB786C}" dt="2022-04-24T09:18:11.364" v="5" actId="47"/>
        <pc:sldMkLst>
          <pc:docMk/>
          <pc:sldMk cId="0" sldId="1777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l" defTabSz="4572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3" name="Date Placeholder 2"/>
          <p:cNvSpPr txBox="1"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r" defTabSz="4572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fld id="{8260E3AB-A214-46AC-B714-38E1077F4210}" type="datetime1">
              <a:rPr lang="en-US"/>
              <a:pPr>
                <a:defRPr/>
              </a:pPr>
              <a:t>4/24/2022</a:t>
            </a:fld>
            <a:endParaRPr dirty="0"/>
          </a:p>
        </p:txBody>
      </p:sp>
      <p:sp>
        <p:nvSpPr>
          <p:cNvPr id="3076" name="Slide Image Placeholder 3"/>
          <p:cNvSpPr>
            <a:spLocks noGrp="1" noRot="1" noChangeAspect="1"/>
          </p:cNvSpPr>
          <p:nvPr>
            <p:ph type="sldImg" idx="2"/>
          </p:nvPr>
        </p:nvSpPr>
        <p:spPr bwMode="auto">
          <a:xfrm>
            <a:off x="1371600" y="1143000"/>
            <a:ext cx="4114800" cy="3086100"/>
          </a:xfrm>
          <a:prstGeom prst="rect">
            <a:avLst/>
          </a:prstGeom>
          <a:noFill/>
          <a:ln w="12701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" name="Notes Placeholder 4"/>
          <p:cNvSpPr txBox="1"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r>
              <a:rPr lang="en-GB" altLang="en-US" noProof="0"/>
              <a:t>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l" defTabSz="4572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r" defTabSz="4572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fld id="{7FFE9782-B39A-456D-B559-606D159CA9A1}" type="slidenum">
              <a:rPr/>
              <a:pPr>
                <a:defRPr/>
              </a:pPr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59410184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0"/>
      </a:spcBef>
      <a:spcAft>
        <a:spcPct val="0"/>
      </a:spcAft>
      <a:defRPr lang="en-US" sz="1200" kern="1200">
        <a:solidFill>
          <a:srgbClr val="000000"/>
        </a:solidFill>
        <a:latin typeface="Calibri"/>
      </a:defRPr>
    </a:lvl1pPr>
    <a:lvl2pPr marL="457200" lvl="1" algn="l" rtl="0" eaLnBrk="0" fontAlgn="base" hangingPunct="0">
      <a:spcBef>
        <a:spcPct val="0"/>
      </a:spcBef>
      <a:spcAft>
        <a:spcPct val="0"/>
      </a:spcAft>
      <a:defRPr lang="en-US" sz="1200" kern="1200">
        <a:solidFill>
          <a:srgbClr val="000000"/>
        </a:solidFill>
        <a:latin typeface="Calibri"/>
      </a:defRPr>
    </a:lvl2pPr>
    <a:lvl3pPr marL="914400" lvl="2" algn="l" rtl="0" eaLnBrk="0" fontAlgn="base" hangingPunct="0">
      <a:spcBef>
        <a:spcPct val="0"/>
      </a:spcBef>
      <a:spcAft>
        <a:spcPct val="0"/>
      </a:spcAft>
      <a:defRPr lang="en-US" sz="1200" kern="1200">
        <a:solidFill>
          <a:srgbClr val="000000"/>
        </a:solidFill>
        <a:latin typeface="Calibri"/>
      </a:defRPr>
    </a:lvl3pPr>
    <a:lvl4pPr marL="1371600" lvl="3" algn="l" rtl="0" eaLnBrk="0" fontAlgn="base" hangingPunct="0">
      <a:spcBef>
        <a:spcPct val="0"/>
      </a:spcBef>
      <a:spcAft>
        <a:spcPct val="0"/>
      </a:spcAft>
      <a:defRPr lang="en-US" sz="1200" kern="1200">
        <a:solidFill>
          <a:srgbClr val="000000"/>
        </a:solidFill>
        <a:latin typeface="Calibri"/>
      </a:defRPr>
    </a:lvl4pPr>
    <a:lvl5pPr marL="1828800" lvl="4" algn="l" rtl="0" eaLnBrk="0" fontAlgn="base" hangingPunct="0">
      <a:spcBef>
        <a:spcPct val="0"/>
      </a:spcBef>
      <a:spcAft>
        <a:spcPct val="0"/>
      </a:spcAft>
      <a:defRPr lang="en-US" sz="1200" kern="1200">
        <a:solidFill>
          <a:srgbClr val="000000"/>
        </a:solidFill>
        <a:latin typeface="Calibri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ctrTitle"/>
          </p:nvPr>
        </p:nvSpPr>
        <p:spPr>
          <a:xfrm>
            <a:off x="685800" y="1122361"/>
            <a:ext cx="7772400" cy="2387598"/>
          </a:xfrm>
        </p:spPr>
        <p:txBody>
          <a:bodyPr anchor="b" anchorCtr="1"/>
          <a:lstStyle>
            <a:lvl1pPr algn="ctr">
              <a:defRPr sz="60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 txBox="1">
            <a:spLocks noGrp="1"/>
          </p:cNvSpPr>
          <p:nvPr>
            <p:ph type="subTitle" idx="1"/>
          </p:nvPr>
        </p:nvSpPr>
        <p:spPr>
          <a:xfrm>
            <a:off x="1143000" y="3602041"/>
            <a:ext cx="6858000" cy="1655758"/>
          </a:xfrm>
        </p:spPr>
        <p:txBody>
          <a:bodyPr anchorCtr="1"/>
          <a:lstStyle>
            <a:lvl1pPr marL="0" indent="0" algn="ctr">
              <a:buNone/>
              <a:defRPr sz="2400"/>
            </a:lvl1pPr>
          </a:lstStyle>
          <a:p>
            <a:pPr lvl="0"/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3F6E71-F28E-4A4D-8F6E-08086644DBA4}" type="datetime1">
              <a:rPr lang="en-US"/>
              <a:pPr>
                <a:defRPr/>
              </a:pPr>
              <a:t>4/24/2022</a:t>
            </a:fld>
            <a:endParaRPr dirty="0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t>© Focus Education UK Ltd. </a:t>
            </a:r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0377DA-A267-4647-81C6-C466F7142076}" type="slidenum">
              <a:rPr/>
              <a:pPr>
                <a:defRPr/>
              </a:pPr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3623588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59800" y="6445250"/>
            <a:ext cx="584200" cy="41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Footer Placeholder 1"/>
          <p:cNvSpPr txBox="1">
            <a:spLocks/>
          </p:cNvSpPr>
          <p:nvPr userDrawn="1"/>
        </p:nvSpPr>
        <p:spPr>
          <a:xfrm>
            <a:off x="3044825" y="6491288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="ctr" anchorCtr="1"/>
          <a:lstStyle>
            <a:defPPr>
              <a:defRPr lang="en-GB"/>
            </a:defPPr>
            <a:lvl1pPr marL="0" marR="0" lvl="0" indent="0" algn="ctr" defTabSz="4572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 dirty="0">
                <a:solidFill>
                  <a:srgbClr val="898989"/>
                </a:solidFill>
                <a:uFillTx/>
                <a:latin typeface="Calibri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t>© Focus Education UK Ltd. </a:t>
            </a:r>
          </a:p>
        </p:txBody>
      </p:sp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Date Placeholder 3"/>
          <p:cNvSpPr txBox="1"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CF7800-02E1-4CC2-842C-5DD9EF076BD8}" type="datetime1">
              <a:rPr lang="en-US"/>
              <a:pPr>
                <a:defRPr/>
              </a:pPr>
              <a:t>4/24/2022</a:t>
            </a:fld>
            <a:endParaRPr dirty="0"/>
          </a:p>
        </p:txBody>
      </p:sp>
      <p:sp>
        <p:nvSpPr>
          <p:cNvPr id="7" name="Slide Number Placeholder 5"/>
          <p:cNvSpPr txBox="1"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BEA453-0036-4CA1-AAD5-3FEF21499C57}" type="slidenum">
              <a:rPr/>
              <a:pPr>
                <a:defRPr/>
              </a:pPr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5983577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 txBox="1">
            <a:spLocks noGrp="1" noChangeArrowheads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4572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fld id="{B5D77DB5-6A83-421E-87BA-90BC53525E43}" type="datetime1">
              <a:rPr lang="en-US"/>
              <a:pPr>
                <a:defRPr/>
              </a:pPr>
              <a:t>4/24/2022</a:t>
            </a:fld>
            <a:endParaRPr dirty="0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4572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r>
              <a:t>© Focus Education UK Ltd. </a:t>
            </a:r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4572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fld id="{16442C7D-46E7-460A-A6DD-F655CDEAA14A}" type="slidenum">
              <a:rPr/>
              <a:pPr>
                <a:defRPr/>
              </a:pPr>
              <a:t>‹#›</a:t>
            </a:fld>
            <a:endParaRPr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19" r:id="rId1"/>
    <p:sldLayoutId id="2147484220" r:id="rId2"/>
  </p:sldLayoutIdLst>
  <p:transition spd="slow"/>
  <p:hf sldNum="0"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lang="en-US" sz="4400" kern="1200">
          <a:solidFill>
            <a:srgbClr val="000000"/>
          </a:solidFill>
          <a:latin typeface="Calibri Light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sz="2800" kern="1200">
          <a:solidFill>
            <a:srgbClr val="000000"/>
          </a:solidFill>
          <a:latin typeface="Calibri"/>
        </a:defRPr>
      </a:lvl1pPr>
      <a:lvl2pPr marL="685800" lvl="1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sz="2400" kern="1200">
          <a:solidFill>
            <a:srgbClr val="000000"/>
          </a:solidFill>
          <a:latin typeface="Calibri"/>
        </a:defRPr>
      </a:lvl2pPr>
      <a:lvl3pPr marL="1143000" lvl="2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sz="2000" kern="1200">
          <a:solidFill>
            <a:srgbClr val="000000"/>
          </a:solidFill>
          <a:latin typeface="Calibri"/>
        </a:defRPr>
      </a:lvl3pPr>
      <a:lvl4pPr marL="1600200" lvl="3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kern="1200">
          <a:solidFill>
            <a:srgbClr val="000000"/>
          </a:solidFill>
          <a:latin typeface="Calibri"/>
        </a:defRPr>
      </a:lvl4pPr>
      <a:lvl5pPr marL="2057400" lvl="4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kern="1200">
          <a:solidFill>
            <a:srgbClr val="000000"/>
          </a:solidFill>
          <a:latin typeface="Calibri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 txBox="1">
            <a:spLocks noGrp="1" noChangeArrowheads="1"/>
          </p:cNvSpPr>
          <p:nvPr>
            <p:ph type="title"/>
          </p:nvPr>
        </p:nvSpPr>
        <p:spPr>
          <a:xfrm>
            <a:off x="142875" y="57150"/>
            <a:ext cx="8867775" cy="492125"/>
          </a:xfrm>
        </p:spPr>
        <p:txBody>
          <a:bodyPr anchorCtr="1"/>
          <a:lstStyle/>
          <a:p>
            <a:pPr algn="ctr" eaLnBrk="1" hangingPunct="1"/>
            <a:r>
              <a:rPr lang="en-GB" altLang="en-US" sz="2800" b="1">
                <a:solidFill>
                  <a:srgbClr val="7FC184"/>
                </a:solidFill>
                <a:latin typeface="Century Gothic" panose="020B0502020202020204" pitchFamily="34" charset="0"/>
              </a:rPr>
              <a:t>Year 4: Sound Knowledge Mat</a:t>
            </a:r>
          </a:p>
        </p:txBody>
      </p:sp>
      <p:graphicFrame>
        <p:nvGraphicFramePr>
          <p:cNvPr id="3" name="Content Placeholder 3"/>
          <p:cNvGraphicFramePr>
            <a:graphicFrameLocks noGrp="1"/>
          </p:cNvGraphicFramePr>
          <p:nvPr>
            <p:ph idx="1"/>
          </p:nvPr>
        </p:nvGraphicFramePr>
        <p:xfrm>
          <a:off x="142875" y="549275"/>
          <a:ext cx="8867774" cy="5911887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141370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046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314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51794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91934">
                <a:tc gridSpan="2">
                  <a:txBody>
                    <a:bodyPr/>
                    <a:lstStyle/>
                    <a:p>
                      <a:pPr lvl="0" algn="ctr"/>
                      <a:r>
                        <a:rPr lang="en-GB" sz="1800" dirty="0">
                          <a:solidFill>
                            <a:schemeClr val="bg1"/>
                          </a:solidFill>
                          <a:latin typeface="Century Gothic" pitchFamily="34"/>
                        </a:rPr>
                        <a:t>Subject Specific Vocabulary</a:t>
                      </a: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FC18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solidFill>
                            <a:schemeClr val="bg1"/>
                          </a:solidFill>
                          <a:latin typeface="Century Gothic" pitchFamily="34"/>
                        </a:rPr>
                        <a:t>Interesting Book</a:t>
                      </a: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FC184"/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 algn="ctr"/>
                      <a:r>
                        <a:rPr lang="en-GB" sz="1600" dirty="0">
                          <a:solidFill>
                            <a:srgbClr val="7FC184"/>
                          </a:solidFill>
                          <a:latin typeface="Century Gothic" pitchFamily="34"/>
                        </a:rPr>
                        <a:t>Sticky Knowledge about Sound</a:t>
                      </a:r>
                    </a:p>
                  </a:txBody>
                  <a:tcPr marT="45731" marB="4573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7204"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vibrating</a:t>
                      </a: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/>
                      <a:r>
                        <a:rPr lang="en-GB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Sound is caused by the vibration of a medium (usually air) and it travels in waves. 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8">
                  <a:txBody>
                    <a:bodyPr/>
                    <a:lstStyle/>
                    <a:p>
                      <a:pPr lvl="0" algn="ctr"/>
                      <a:endParaRPr lang="en-GB" sz="12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lvl="0" algn="ctr"/>
                      <a:endParaRPr lang="en-GB" sz="1400" b="1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Century Gothic" pitchFamily="34"/>
                      </a:endParaRPr>
                    </a:p>
                  </a:txBody>
                  <a:tcPr marT="45730" marB="4573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5739">
                <a:tc vMerge="1">
                  <a:txBody>
                    <a:bodyPr/>
                    <a:lstStyle/>
                    <a:p>
                      <a:pPr lvl="0"/>
                      <a:endParaRPr lang="en-GB" sz="1400" b="1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Century Gothic" pitchFamily="34"/>
                      </a:endParaRPr>
                    </a:p>
                  </a:txBody>
                  <a:tcPr marT="45737" marB="45737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vl="0"/>
                      <a:endParaRPr lang="en-GB" sz="800" b="0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7" marB="45737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11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Sound travels with a speed of 767 miles per hour but it cannot travel through a vacuum.</a:t>
                      </a:r>
                      <a:endParaRPr lang="en-GB" sz="11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1" marB="4573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0174"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pitch</a:t>
                      </a: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/>
                      <a:r>
                        <a:rPr lang="en-GB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high sound has a high pitch and a low sound has a low pitch. A tight drum skin gives a higher pitched sound than a loose drum skin.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9923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11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Sound comes from vibrations. These vibrations create sound waves which move through mediums such as air and water before reaching our ears.</a:t>
                      </a:r>
                      <a:endParaRPr lang="en-GB" sz="11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1" marB="4573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79732"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volume</a:t>
                      </a: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/>
                      <a:r>
                        <a:rPr lang="en-GB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Volume is the perception of loudness from the intensity of a sound wave. The higher the intensity of a sound, the louder it is perceived in our ears, and the higher volume it has.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endParaRPr lang="en-GB" sz="11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4" marB="4573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04528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11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Dogs can hear at a higher frequency as compared to humans.</a:t>
                      </a:r>
                      <a:endParaRPr lang="en-GB" sz="11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1" marB="4573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89850"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insulation</a:t>
                      </a: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/>
                      <a:r>
                        <a:rPr lang="en-GB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Protecting something by surrounding it with material that reduces or prevents the transmission of sound.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76598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11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Our ears vibrate in a similar way to the original source of the vibration, allowing us to hear many different sounds.</a:t>
                      </a:r>
                      <a:endParaRPr lang="en-GB" sz="1100" b="0" dirty="0">
                        <a:solidFill>
                          <a:schemeClr val="tx1"/>
                        </a:solidFill>
                      </a:endParaRPr>
                    </a:p>
                  </a:txBody>
                  <a:tcPr marT="45731" marB="4573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85418"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outer, middle and inner ear</a:t>
                      </a: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r>
                        <a:rPr lang="en-GB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 ear is made up of three different sections: the outer ear, the middle ear, and the inner ear. These parts all work together so you can hear and process sounds.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l">
                        <a:buFont typeface="Arial" panose="020B0604020202020204" pitchFamily="34" charset="0"/>
                        <a:buNone/>
                      </a:pPr>
                      <a:r>
                        <a:rPr lang="en-GB" sz="1200" b="1" dirty="0">
                          <a:solidFill>
                            <a:schemeClr val="bg1"/>
                          </a:solidFill>
                          <a:latin typeface="Century Gothic" pitchFamily="34"/>
                        </a:rPr>
                        <a:t>Important facts to know by the end of the sound topic:</a:t>
                      </a: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FC184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1838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7">
                  <a:txBody>
                    <a:bodyPr/>
                    <a:lstStyle/>
                    <a:p>
                      <a:pPr marL="171450" lvl="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000" b="1" dirty="0">
                          <a:solidFill>
                            <a:schemeClr val="tx1"/>
                          </a:solidFill>
                          <a:latin typeface="Century Gothic" pitchFamily="34"/>
                        </a:rPr>
                        <a:t>Know how sound is made.</a:t>
                      </a:r>
                    </a:p>
                    <a:p>
                      <a:pPr marL="171450" lvl="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000" b="1" dirty="0">
                          <a:solidFill>
                            <a:schemeClr val="tx1"/>
                          </a:solidFill>
                          <a:latin typeface="Century Gothic" pitchFamily="34"/>
                        </a:rPr>
                        <a:t>Know how sound travels from the source to the ears.</a:t>
                      </a:r>
                    </a:p>
                    <a:p>
                      <a:pPr marL="171450" lvl="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000" b="1" dirty="0">
                          <a:solidFill>
                            <a:schemeClr val="tx1"/>
                          </a:solidFill>
                          <a:latin typeface="Century Gothic" pitchFamily="34"/>
                        </a:rPr>
                        <a:t>Know to associate sound with vibration.</a:t>
                      </a:r>
                    </a:p>
                    <a:p>
                      <a:pPr marL="171450" lvl="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000" b="1" u="none" baseline="0" dirty="0">
                          <a:solidFill>
                            <a:schemeClr val="tx1"/>
                          </a:solidFill>
                          <a:latin typeface="Century Gothic" pitchFamily="34"/>
                        </a:rPr>
                        <a:t>know the correlation between pitch and the object producing a sound.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000" b="1" u="none" baseline="0" dirty="0">
                          <a:solidFill>
                            <a:schemeClr val="tx1"/>
                          </a:solidFill>
                          <a:latin typeface="Century Gothic" pitchFamily="34"/>
                        </a:rPr>
                        <a:t>know the correlation between the volume of a sound and the strength of the vibrations that produced it.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000" b="1" u="none" baseline="0" dirty="0">
                          <a:solidFill>
                            <a:schemeClr val="tx1"/>
                          </a:solidFill>
                          <a:latin typeface="Century Gothic" pitchFamily="34"/>
                        </a:rPr>
                        <a:t>know what happens to a sound as it travels away from its source.</a:t>
                      </a: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11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When traveling through water, sound moves four times faster than when it travels through air.</a:t>
                      </a:r>
                      <a:endParaRPr lang="en-GB" sz="1100" b="0" dirty="0">
                        <a:solidFill>
                          <a:schemeClr val="tx1"/>
                        </a:solidFill>
                      </a:endParaRPr>
                    </a:p>
                  </a:txBody>
                  <a:tcPr marT="45731" marB="4573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09082"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cochlea</a:t>
                      </a: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/>
                      <a:r>
                        <a:rPr lang="en-GB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 cochlea looks like a spiral-shaped snail shell deep in your ear. And it plays an important part in helping you hear.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9385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11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Sound is used by many animals to detect danger, warning them of possible attacks before they happen.</a:t>
                      </a:r>
                      <a:endParaRPr lang="en-GB" sz="1100" b="0" dirty="0">
                        <a:solidFill>
                          <a:schemeClr val="tx1"/>
                        </a:solidFill>
                      </a:endParaRPr>
                    </a:p>
                  </a:txBody>
                  <a:tcPr marT="45731" marB="4573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502938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auditory</a:t>
                      </a:r>
                      <a:endParaRPr lang="en-GB" sz="1800" dirty="0">
                        <a:solidFill>
                          <a:srgbClr val="7FC184"/>
                        </a:solidFill>
                      </a:endParaRP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Auditory is close in meaning to acoustic and acoustical, but auditory usually refers more to hearing than to sound.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0"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frequency</a:t>
                      </a: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/>
                      <a:r>
                        <a:rPr lang="en-GB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Frequency is measured as the number of wave cycles that occur in one second.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94649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11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 loud noise you create by cracking a whip occurs because the tip is moving so fast it breaks the speed of sound!</a:t>
                      </a:r>
                      <a:endParaRPr lang="en-GB" sz="12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1" marB="4573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77725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hammer</a:t>
                      </a: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 ear has little bones called ossicles that help you hear! They are called the hammer (malleus), anvil (incus), and stirrup (stapes). They amplify the sound or make it louder.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1" marB="4573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171450" lvl="0" indent="-171450" algn="l">
                        <a:buFont typeface="Arial" panose="020B0604020202020204" pitchFamily="34" charset="0"/>
                        <a:buChar char="•"/>
                      </a:pPr>
                      <a:endParaRPr lang="en-GB" sz="1050" b="1" u="none" baseline="0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Century Gothic" pitchFamily="34"/>
                      </a:endParaRPr>
                    </a:p>
                  </a:txBody>
                  <a:tcPr marT="45734" marB="45734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endParaRPr lang="en-GB" sz="12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4" marB="4573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</a:tbl>
          </a:graphicData>
        </a:graphic>
      </p:graphicFrame>
      <p:pic>
        <p:nvPicPr>
          <p:cNvPr id="18492" name="Picture 2" descr="Related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3050" y="971550"/>
            <a:ext cx="2393950" cy="2446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Know Mats" id="{44C609E7-D963-4258-AC0C-6D24BC1BAC45}" vid="{70B9A501-B5B1-4368-BA62-45740617565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Know Mats v 3</Template>
  <TotalTime>3983</TotalTime>
  <Words>485</Words>
  <Application>Microsoft Office PowerPoint</Application>
  <PresentationFormat>On-screen Show (4:3)</PresentationFormat>
  <Paragraphs>36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Century Gothic</vt:lpstr>
      <vt:lpstr>Wingdings</vt:lpstr>
      <vt:lpstr>Office Theme</vt:lpstr>
      <vt:lpstr>Year 4: Sound Knowledge Mat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Stone Age Knowledge Mat</dc:title>
  <dc:creator>Clive Davies OBE, Director</dc:creator>
  <cp:lastModifiedBy>Mr Cross</cp:lastModifiedBy>
  <cp:revision>238</cp:revision>
  <dcterms:created xsi:type="dcterms:W3CDTF">2018-11-22T20:08:20Z</dcterms:created>
  <dcterms:modified xsi:type="dcterms:W3CDTF">2022-04-24T09:19:32Z</dcterms:modified>
</cp:coreProperties>
</file>