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1768" r:id="rId2"/>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C184"/>
    <a:srgbClr val="E8F4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147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Cross" userId="5e9df3b6-2851-437d-bfd6-c9789507e659" providerId="ADAL" clId="{CBF7092E-F8BC-40FD-9607-EA074ADB786C}"/>
    <pc:docChg chg="delSld">
      <pc:chgData name="Mr Cross" userId="5e9df3b6-2851-437d-bfd6-c9789507e659" providerId="ADAL" clId="{CBF7092E-F8BC-40FD-9607-EA074ADB786C}" dt="2022-04-24T09:19:02.738" v="18" actId="47"/>
      <pc:docMkLst>
        <pc:docMk/>
      </pc:docMkLst>
      <pc:sldChg chg="del">
        <pc:chgData name="Mr Cross" userId="5e9df3b6-2851-437d-bfd6-c9789507e659" providerId="ADAL" clId="{CBF7092E-F8BC-40FD-9607-EA074ADB786C}" dt="2022-04-24T09:18:09.035" v="0" actId="47"/>
        <pc:sldMkLst>
          <pc:docMk/>
          <pc:sldMk cId="0" sldId="1759"/>
        </pc:sldMkLst>
      </pc:sldChg>
      <pc:sldChg chg="del">
        <pc:chgData name="Mr Cross" userId="5e9df3b6-2851-437d-bfd6-c9789507e659" providerId="ADAL" clId="{CBF7092E-F8BC-40FD-9607-EA074ADB786C}" dt="2022-04-24T09:18:09.621" v="1" actId="47"/>
        <pc:sldMkLst>
          <pc:docMk/>
          <pc:sldMk cId="0" sldId="1760"/>
        </pc:sldMkLst>
      </pc:sldChg>
      <pc:sldChg chg="del">
        <pc:chgData name="Mr Cross" userId="5e9df3b6-2851-437d-bfd6-c9789507e659" providerId="ADAL" clId="{CBF7092E-F8BC-40FD-9607-EA074ADB786C}" dt="2022-04-24T09:18:58.628" v="9" actId="47"/>
        <pc:sldMkLst>
          <pc:docMk/>
          <pc:sldMk cId="0" sldId="1761"/>
        </pc:sldMkLst>
      </pc:sldChg>
      <pc:sldChg chg="del">
        <pc:chgData name="Mr Cross" userId="5e9df3b6-2851-437d-bfd6-c9789507e659" providerId="ADAL" clId="{CBF7092E-F8BC-40FD-9607-EA074ADB786C}" dt="2022-04-24T09:18:10.115" v="2" actId="47"/>
        <pc:sldMkLst>
          <pc:docMk/>
          <pc:sldMk cId="0" sldId="1762"/>
        </pc:sldMkLst>
      </pc:sldChg>
      <pc:sldChg chg="del">
        <pc:chgData name="Mr Cross" userId="5e9df3b6-2851-437d-bfd6-c9789507e659" providerId="ADAL" clId="{CBF7092E-F8BC-40FD-9607-EA074ADB786C}" dt="2022-04-24T09:18:10.542" v="3" actId="47"/>
        <pc:sldMkLst>
          <pc:docMk/>
          <pc:sldMk cId="0" sldId="1763"/>
        </pc:sldMkLst>
      </pc:sldChg>
      <pc:sldChg chg="del">
        <pc:chgData name="Mr Cross" userId="5e9df3b6-2851-437d-bfd6-c9789507e659" providerId="ADAL" clId="{CBF7092E-F8BC-40FD-9607-EA074ADB786C}" dt="2022-04-24T09:18:10.899" v="4" actId="47"/>
        <pc:sldMkLst>
          <pc:docMk/>
          <pc:sldMk cId="0" sldId="1764"/>
        </pc:sldMkLst>
      </pc:sldChg>
      <pc:sldChg chg="del">
        <pc:chgData name="Mr Cross" userId="5e9df3b6-2851-437d-bfd6-c9789507e659" providerId="ADAL" clId="{CBF7092E-F8BC-40FD-9607-EA074ADB786C}" dt="2022-04-24T09:18:11.930" v="6" actId="47"/>
        <pc:sldMkLst>
          <pc:docMk/>
          <pc:sldMk cId="0" sldId="1765"/>
        </pc:sldMkLst>
      </pc:sldChg>
      <pc:sldChg chg="del">
        <pc:chgData name="Mr Cross" userId="5e9df3b6-2851-437d-bfd6-c9789507e659" providerId="ADAL" clId="{CBF7092E-F8BC-40FD-9607-EA074ADB786C}" dt="2022-04-24T09:18:13.379" v="8" actId="47"/>
        <pc:sldMkLst>
          <pc:docMk/>
          <pc:sldMk cId="0" sldId="1766"/>
        </pc:sldMkLst>
      </pc:sldChg>
      <pc:sldChg chg="del">
        <pc:chgData name="Mr Cross" userId="5e9df3b6-2851-437d-bfd6-c9789507e659" providerId="ADAL" clId="{CBF7092E-F8BC-40FD-9607-EA074ADB786C}" dt="2022-04-24T09:18:12.502" v="7" actId="47"/>
        <pc:sldMkLst>
          <pc:docMk/>
          <pc:sldMk cId="0" sldId="1767"/>
        </pc:sldMkLst>
      </pc:sldChg>
      <pc:sldChg chg="del">
        <pc:chgData name="Mr Cross" userId="5e9df3b6-2851-437d-bfd6-c9789507e659" providerId="ADAL" clId="{CBF7092E-F8BC-40FD-9607-EA074ADB786C}" dt="2022-04-24T09:19:00.103" v="10" actId="47"/>
        <pc:sldMkLst>
          <pc:docMk/>
          <pc:sldMk cId="0" sldId="1769"/>
        </pc:sldMkLst>
      </pc:sldChg>
      <pc:sldChg chg="del">
        <pc:chgData name="Mr Cross" userId="5e9df3b6-2851-437d-bfd6-c9789507e659" providerId="ADAL" clId="{CBF7092E-F8BC-40FD-9607-EA074ADB786C}" dt="2022-04-24T09:19:00.291" v="11" actId="47"/>
        <pc:sldMkLst>
          <pc:docMk/>
          <pc:sldMk cId="0" sldId="1770"/>
        </pc:sldMkLst>
      </pc:sldChg>
      <pc:sldChg chg="del">
        <pc:chgData name="Mr Cross" userId="5e9df3b6-2851-437d-bfd6-c9789507e659" providerId="ADAL" clId="{CBF7092E-F8BC-40FD-9607-EA074ADB786C}" dt="2022-04-24T09:19:00.408" v="12" actId="47"/>
        <pc:sldMkLst>
          <pc:docMk/>
          <pc:sldMk cId="0" sldId="1771"/>
        </pc:sldMkLst>
      </pc:sldChg>
      <pc:sldChg chg="del">
        <pc:chgData name="Mr Cross" userId="5e9df3b6-2851-437d-bfd6-c9789507e659" providerId="ADAL" clId="{CBF7092E-F8BC-40FD-9607-EA074ADB786C}" dt="2022-04-24T09:19:00.892" v="15" actId="47"/>
        <pc:sldMkLst>
          <pc:docMk/>
          <pc:sldMk cId="0" sldId="1772"/>
        </pc:sldMkLst>
      </pc:sldChg>
      <pc:sldChg chg="del">
        <pc:chgData name="Mr Cross" userId="5e9df3b6-2851-437d-bfd6-c9789507e659" providerId="ADAL" clId="{CBF7092E-F8BC-40FD-9607-EA074ADB786C}" dt="2022-04-24T09:19:01.785" v="16" actId="47"/>
        <pc:sldMkLst>
          <pc:docMk/>
          <pc:sldMk cId="0" sldId="1773"/>
        </pc:sldMkLst>
      </pc:sldChg>
      <pc:sldChg chg="del">
        <pc:chgData name="Mr Cross" userId="5e9df3b6-2851-437d-bfd6-c9789507e659" providerId="ADAL" clId="{CBF7092E-F8BC-40FD-9607-EA074ADB786C}" dt="2022-04-24T09:19:02.212" v="17" actId="47"/>
        <pc:sldMkLst>
          <pc:docMk/>
          <pc:sldMk cId="0" sldId="1774"/>
        </pc:sldMkLst>
      </pc:sldChg>
      <pc:sldChg chg="del">
        <pc:chgData name="Mr Cross" userId="5e9df3b6-2851-437d-bfd6-c9789507e659" providerId="ADAL" clId="{CBF7092E-F8BC-40FD-9607-EA074ADB786C}" dt="2022-04-24T09:19:02.738" v="18" actId="47"/>
        <pc:sldMkLst>
          <pc:docMk/>
          <pc:sldMk cId="0" sldId="1775"/>
        </pc:sldMkLst>
      </pc:sldChg>
      <pc:sldChg chg="del">
        <pc:chgData name="Mr Cross" userId="5e9df3b6-2851-437d-bfd6-c9789507e659" providerId="ADAL" clId="{CBF7092E-F8BC-40FD-9607-EA074ADB786C}" dt="2022-04-24T09:19:00.592" v="13" actId="47"/>
        <pc:sldMkLst>
          <pc:docMk/>
          <pc:sldMk cId="0" sldId="1776"/>
        </pc:sldMkLst>
      </pc:sldChg>
      <pc:sldChg chg="del">
        <pc:chgData name="Mr Cross" userId="5e9df3b6-2851-437d-bfd6-c9789507e659" providerId="ADAL" clId="{CBF7092E-F8BC-40FD-9607-EA074ADB786C}" dt="2022-04-24T09:18:11.364" v="5" actId="47"/>
        <pc:sldMkLst>
          <pc:docMk/>
          <pc:sldMk cId="0" sldId="1777"/>
        </pc:sldMkLst>
      </pc:sldChg>
      <pc:sldChg chg="del">
        <pc:chgData name="Mr Cross" userId="5e9df3b6-2851-437d-bfd6-c9789507e659" providerId="ADAL" clId="{CBF7092E-F8BC-40FD-9607-EA074ADB786C}" dt="2022-04-24T09:19:00.777" v="14" actId="47"/>
        <pc:sldMkLst>
          <pc:docMk/>
          <pc:sldMk cId="0" sldId="17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71800" cy="458788"/>
          </a:xfrm>
          <a:prstGeom prst="rect">
            <a:avLst/>
          </a:prstGeom>
          <a:noFill/>
          <a:ln>
            <a:noFill/>
          </a:ln>
        </p:spPr>
        <p:txBody>
          <a:bodyPr vert="horz" wrap="square" lIns="91440" tIns="45720" rIns="91440" bIns="45720" anchor="t"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endParaRPr/>
          </a:p>
        </p:txBody>
      </p:sp>
      <p:sp>
        <p:nvSpPr>
          <p:cNvPr id="3" name="Date Placeholder 2"/>
          <p:cNvSpPr txBox="1">
            <a:spLocks noGrp="1"/>
          </p:cNvSpPr>
          <p:nvPr>
            <p:ph type="dt" idx="1"/>
          </p:nvPr>
        </p:nvSpPr>
        <p:spPr>
          <a:xfrm>
            <a:off x="3884613" y="0"/>
            <a:ext cx="2971800" cy="458788"/>
          </a:xfrm>
          <a:prstGeom prst="rect">
            <a:avLst/>
          </a:prstGeom>
          <a:noFill/>
          <a:ln>
            <a:noFill/>
          </a:ln>
        </p:spPr>
        <p:txBody>
          <a:bodyPr vert="horz" wrap="square" lIns="91440" tIns="45720" rIns="91440" bIns="45720" anchor="t"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8260E3AB-A214-46AC-B714-38E1077F4210}" type="datetime1">
              <a:rPr lang="en-US"/>
              <a:pPr>
                <a:defRPr/>
              </a:pPr>
              <a:t>4/24/2022</a:t>
            </a:fld>
            <a:endParaRPr dirty="0"/>
          </a:p>
        </p:txBody>
      </p:sp>
      <p:sp>
        <p:nvSpPr>
          <p:cNvPr id="3076" name="Slide Image Placeholder 3"/>
          <p:cNvSpPr>
            <a:spLocks noGrp="1" noRot="1" noChangeAspect="1"/>
          </p:cNvSpPr>
          <p:nvPr>
            <p:ph type="sldImg" idx="2"/>
          </p:nvPr>
        </p:nvSpPr>
        <p:spPr bwMode="auto">
          <a:xfrm>
            <a:off x="1371600" y="1143000"/>
            <a:ext cx="4114800" cy="3086100"/>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p:cNvSpPr txBox="1">
            <a:spLocks noGrp="1"/>
          </p:cNvSpPr>
          <p:nvPr>
            <p:ph type="body" sz="quarter" idx="3"/>
          </p:nvPr>
        </p:nvSpPr>
        <p:spPr>
          <a:xfrm>
            <a:off x="685800" y="4400550"/>
            <a:ext cx="5486400" cy="3600450"/>
          </a:xfrm>
          <a:prstGeom prst="rect">
            <a:avLst/>
          </a:prstGeom>
          <a:noFill/>
          <a:ln>
            <a:noFill/>
          </a:ln>
        </p:spPr>
        <p:txBody>
          <a:bodyPr vert="horz" wrap="square" lIns="91440" tIns="45720" rIns="91440" bIns="45720" numCol="1" anchor="t" anchorCtr="0" compatLnSpc="1">
            <a:prstTxWarp prst="textNoShape">
              <a:avLst/>
            </a:prstTxWarp>
            <a:noAutofit/>
          </a:bodyPr>
          <a:lstStyle/>
          <a:p>
            <a:pPr lvl="0"/>
            <a:r>
              <a:rPr lang="en-GB" altLang="en-US" noProof="0"/>
              <a:t>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6" name="Footer Placeholder 5"/>
          <p:cNvSpPr txBox="1">
            <a:spLocks noGrp="1"/>
          </p:cNvSpPr>
          <p:nvPr>
            <p:ph type="ftr" sz="quarter" idx="4"/>
          </p:nvPr>
        </p:nvSpPr>
        <p:spPr>
          <a:xfrm>
            <a:off x="0"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endParaRPr/>
          </a:p>
        </p:txBody>
      </p:sp>
      <p:sp>
        <p:nvSpPr>
          <p:cNvPr id="7" name="Slide Number Placeholder 6"/>
          <p:cNvSpPr txBox="1">
            <a:spLocks noGrp="1"/>
          </p:cNvSpPr>
          <p:nvPr>
            <p:ph type="sldNum" sz="quarter" idx="5"/>
          </p:nvPr>
        </p:nvSpPr>
        <p:spPr>
          <a:xfrm>
            <a:off x="3884613"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7FFE9782-B39A-456D-B559-606D159CA9A1}" type="slidenum">
              <a:rPr/>
              <a:pPr>
                <a:defRPr/>
              </a:pPr>
              <a:t>‹#›</a:t>
            </a:fld>
            <a:endParaRPr dirty="0"/>
          </a:p>
        </p:txBody>
      </p:sp>
    </p:spTree>
    <p:extLst>
      <p:ext uri="{BB962C8B-B14F-4D97-AF65-F5344CB8AC3E}">
        <p14:creationId xmlns:p14="http://schemas.microsoft.com/office/powerpoint/2010/main" val="159410184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en-US" sz="1200" kern="1200">
        <a:solidFill>
          <a:srgbClr val="000000"/>
        </a:solidFill>
        <a:latin typeface="Calibri"/>
      </a:defRPr>
    </a:lvl1pPr>
    <a:lvl2pPr marL="457200" lvl="1" algn="l" rtl="0" eaLnBrk="0" fontAlgn="base" hangingPunct="0">
      <a:spcBef>
        <a:spcPct val="0"/>
      </a:spcBef>
      <a:spcAft>
        <a:spcPct val="0"/>
      </a:spcAft>
      <a:defRPr lang="en-US" sz="1200" kern="1200">
        <a:solidFill>
          <a:srgbClr val="000000"/>
        </a:solidFill>
        <a:latin typeface="Calibri"/>
      </a:defRPr>
    </a:lvl2pPr>
    <a:lvl3pPr marL="914400" lvl="2" algn="l" rtl="0" eaLnBrk="0" fontAlgn="base" hangingPunct="0">
      <a:spcBef>
        <a:spcPct val="0"/>
      </a:spcBef>
      <a:spcAft>
        <a:spcPct val="0"/>
      </a:spcAft>
      <a:defRPr lang="en-US" sz="1200" kern="1200">
        <a:solidFill>
          <a:srgbClr val="000000"/>
        </a:solidFill>
        <a:latin typeface="Calibri"/>
      </a:defRPr>
    </a:lvl3pPr>
    <a:lvl4pPr marL="1371600" lvl="3" algn="l" rtl="0" eaLnBrk="0" fontAlgn="base" hangingPunct="0">
      <a:spcBef>
        <a:spcPct val="0"/>
      </a:spcBef>
      <a:spcAft>
        <a:spcPct val="0"/>
      </a:spcAft>
      <a:defRPr lang="en-US" sz="1200" kern="1200">
        <a:solidFill>
          <a:srgbClr val="000000"/>
        </a:solidFill>
        <a:latin typeface="Calibri"/>
      </a:defRPr>
    </a:lvl4pPr>
    <a:lvl5pPr marL="1828800" lvl="4" algn="l" rtl="0" eaLnBrk="0" fontAlgn="base" hangingPunct="0">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p:cNvSpPr txBox="1">
            <a:spLocks noGrp="1"/>
          </p:cNvSpPr>
          <p:nvPr>
            <p:ph type="dt" sz="half" idx="10"/>
          </p:nvPr>
        </p:nvSpPr>
        <p:spPr>
          <a:ln/>
        </p:spPr>
        <p:txBody>
          <a:bodyPr/>
          <a:lstStyle>
            <a:lvl1pPr>
              <a:defRPr/>
            </a:lvl1pPr>
          </a:lstStyle>
          <a:p>
            <a:pPr>
              <a:defRPr/>
            </a:pPr>
            <a:fld id="{3E3F6E71-F28E-4A4D-8F6E-08086644DBA4}" type="datetime1">
              <a:rPr lang="en-US"/>
              <a:pPr>
                <a:defRPr/>
              </a:pPr>
              <a:t>4/24/2022</a:t>
            </a:fld>
            <a:endParaRPr dirty="0"/>
          </a:p>
        </p:txBody>
      </p:sp>
      <p:sp>
        <p:nvSpPr>
          <p:cNvPr id="5" name="Footer Placeholder 4"/>
          <p:cNvSpPr txBox="1">
            <a:spLocks noGrp="1"/>
          </p:cNvSpPr>
          <p:nvPr>
            <p:ph type="ftr" sz="quarter" idx="11"/>
          </p:nvPr>
        </p:nvSpPr>
        <p:spPr>
          <a:ln/>
        </p:spPr>
        <p:txBody>
          <a:bodyPr/>
          <a:lstStyle>
            <a:lvl1pPr>
              <a:defRPr/>
            </a:lvl1pPr>
          </a:lstStyle>
          <a:p>
            <a:pPr>
              <a:defRPr/>
            </a:pPr>
            <a:r>
              <a:t>© Focus Education UK Ltd. </a:t>
            </a:r>
          </a:p>
        </p:txBody>
      </p:sp>
      <p:sp>
        <p:nvSpPr>
          <p:cNvPr id="6" name="Slide Number Placeholder 5"/>
          <p:cNvSpPr txBox="1">
            <a:spLocks noGrp="1"/>
          </p:cNvSpPr>
          <p:nvPr>
            <p:ph type="sldNum" sz="quarter" idx="12"/>
          </p:nvPr>
        </p:nvSpPr>
        <p:spPr>
          <a:ln/>
        </p:spPr>
        <p:txBody>
          <a:bodyPr/>
          <a:lstStyle>
            <a:lvl1pPr>
              <a:defRPr/>
            </a:lvl1pPr>
          </a:lstStyle>
          <a:p>
            <a:pPr>
              <a:defRPr/>
            </a:pPr>
            <a:fld id="{F70377DA-A267-4647-81C6-C466F7142076}" type="slidenum">
              <a:rPr/>
              <a:pPr>
                <a:defRPr/>
              </a:pPr>
              <a:t>‹#›</a:t>
            </a:fld>
            <a:endParaRPr dirty="0"/>
          </a:p>
        </p:txBody>
      </p:sp>
    </p:spTree>
    <p:extLst>
      <p:ext uri="{BB962C8B-B14F-4D97-AF65-F5344CB8AC3E}">
        <p14:creationId xmlns:p14="http://schemas.microsoft.com/office/powerpoint/2010/main" val="1362358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59800" y="6445250"/>
            <a:ext cx="584200"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1"/>
          <p:cNvSpPr txBox="1">
            <a:spLocks/>
          </p:cNvSpPr>
          <p:nvPr userDrawn="1"/>
        </p:nvSpPr>
        <p:spPr>
          <a:xfrm>
            <a:off x="3044825" y="6491288"/>
            <a:ext cx="3086100" cy="365125"/>
          </a:xfrm>
          <a:prstGeom prst="rect">
            <a:avLst/>
          </a:prstGeom>
          <a:noFill/>
          <a:ln>
            <a:noFill/>
          </a:ln>
        </p:spPr>
        <p:txBody>
          <a:bodyPr anchor="ctr" anchorCtr="1"/>
          <a:lstStyle>
            <a:defPPr>
              <a:defRPr lang="en-GB"/>
            </a:defPPr>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t>© Focus Education UK Ltd. </a:t>
            </a:r>
          </a:p>
        </p:txBody>
      </p:sp>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txBox="1">
            <a:spLocks noGrp="1"/>
          </p:cNvSpPr>
          <p:nvPr>
            <p:ph type="dt" sz="half" idx="10"/>
          </p:nvPr>
        </p:nvSpPr>
        <p:spPr/>
        <p:txBody>
          <a:bodyPr/>
          <a:lstStyle>
            <a:lvl1pPr>
              <a:defRPr/>
            </a:lvl1pPr>
          </a:lstStyle>
          <a:p>
            <a:pPr>
              <a:defRPr/>
            </a:pPr>
            <a:fld id="{E0CF7800-02E1-4CC2-842C-5DD9EF076BD8}" type="datetime1">
              <a:rPr lang="en-US"/>
              <a:pPr>
                <a:defRPr/>
              </a:pPr>
              <a:t>4/24/2022</a:t>
            </a:fld>
            <a:endParaRPr dirty="0"/>
          </a:p>
        </p:txBody>
      </p:sp>
      <p:sp>
        <p:nvSpPr>
          <p:cNvPr id="7" name="Slide Number Placeholder 5"/>
          <p:cNvSpPr txBox="1">
            <a:spLocks noGrp="1"/>
          </p:cNvSpPr>
          <p:nvPr>
            <p:ph type="sldNum" sz="quarter" idx="11"/>
          </p:nvPr>
        </p:nvSpPr>
        <p:spPr/>
        <p:txBody>
          <a:bodyPr/>
          <a:lstStyle>
            <a:lvl1pPr>
              <a:defRPr/>
            </a:lvl1pPr>
          </a:lstStyle>
          <a:p>
            <a:pPr>
              <a:defRPr/>
            </a:pPr>
            <a:fld id="{56BEA453-0036-4CA1-AAD5-3FEF21499C57}" type="slidenum">
              <a:rPr/>
              <a:pPr>
                <a:defRPr/>
              </a:pPr>
              <a:t>‹#›</a:t>
            </a:fld>
            <a:endParaRPr dirty="0"/>
          </a:p>
        </p:txBody>
      </p:sp>
    </p:spTree>
    <p:extLst>
      <p:ext uri="{BB962C8B-B14F-4D97-AF65-F5344CB8AC3E}">
        <p14:creationId xmlns:p14="http://schemas.microsoft.com/office/powerpoint/2010/main" val="35983577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txBox="1">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p:cNvSpPr txBox="1">
            <a:spLocks noGrp="1"/>
          </p:cNvSpPr>
          <p:nvPr>
            <p:ph type="dt" sz="half" idx="2"/>
          </p:nvPr>
        </p:nvSpPr>
        <p:spPr>
          <a:xfrm>
            <a:off x="6286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B5D77DB5-6A83-421E-87BA-90BC53525E43}" type="datetime1">
              <a:rPr lang="en-US"/>
              <a:pPr>
                <a:defRPr/>
              </a:pPr>
              <a:t>4/24/2022</a:t>
            </a:fld>
            <a:endParaRPr dirty="0"/>
          </a:p>
        </p:txBody>
      </p:sp>
      <p:sp>
        <p:nvSpPr>
          <p:cNvPr id="5" name="Footer Placeholder 4"/>
          <p:cNvSpPr txBox="1">
            <a:spLocks noGrp="1"/>
          </p:cNvSpPr>
          <p:nvPr>
            <p:ph type="ftr" sz="quarter" idx="3"/>
          </p:nvPr>
        </p:nvSpPr>
        <p:spPr>
          <a:xfrm>
            <a:off x="3028950" y="6356350"/>
            <a:ext cx="3086100" cy="365125"/>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r>
              <a:t>© Focus Education UK Ltd. </a:t>
            </a:r>
          </a:p>
        </p:txBody>
      </p:sp>
      <p:sp>
        <p:nvSpPr>
          <p:cNvPr id="6" name="Slide Number Placeholder 5"/>
          <p:cNvSpPr txBox="1">
            <a:spLocks noGrp="1"/>
          </p:cNvSpPr>
          <p:nvPr>
            <p:ph type="sldNum" sz="quarter" idx="4"/>
          </p:nvPr>
        </p:nvSpPr>
        <p:spPr>
          <a:xfrm>
            <a:off x="64579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16442C7D-46E7-460A-A6DD-F655CDEAA14A}" type="slidenum">
              <a:rPr/>
              <a:pPr>
                <a:defRPr/>
              </a:pPr>
              <a:t>‹#›</a:t>
            </a:fld>
            <a:endParaRPr dirty="0"/>
          </a:p>
        </p:txBody>
      </p:sp>
    </p:spTree>
  </p:cSld>
  <p:clrMap bg1="lt1" tx1="dk1" bg2="lt2" tx2="dk2" accent1="accent1" accent2="accent2" accent3="accent3" accent4="accent4" accent5="accent5" accent6="accent6" hlink="hlink" folHlink="folHlink"/>
  <p:sldLayoutIdLst>
    <p:sldLayoutId id="2147484219" r:id="rId1"/>
    <p:sldLayoutId id="2147484220" r:id="rId2"/>
  </p:sldLayoutIdLst>
  <p:transition spd="slow"/>
  <p:hf sldNum="0" hdr="0" ftr="0" dt="0"/>
  <p:txStyles>
    <p:title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txBox="1">
            <a:spLocks noGrp="1" noChangeArrowheads="1"/>
          </p:cNvSpPr>
          <p:nvPr>
            <p:ph type="title"/>
          </p:nvPr>
        </p:nvSpPr>
        <p:spPr>
          <a:xfrm>
            <a:off x="142875" y="149225"/>
            <a:ext cx="8867775" cy="492125"/>
          </a:xfrm>
        </p:spPr>
        <p:txBody>
          <a:bodyPr anchorCtr="1"/>
          <a:lstStyle/>
          <a:p>
            <a:pPr algn="ctr" eaLnBrk="1" hangingPunct="1"/>
            <a:r>
              <a:rPr lang="en-GB" altLang="en-US" sz="2800" b="1">
                <a:solidFill>
                  <a:srgbClr val="7FC184"/>
                </a:solidFill>
                <a:latin typeface="Century Gothic" panose="020B0502020202020204" pitchFamily="34" charset="0"/>
              </a:rPr>
              <a:t>Year 4: Digestive System Knowledge Mat</a:t>
            </a:r>
          </a:p>
        </p:txBody>
      </p:sp>
      <p:graphicFrame>
        <p:nvGraphicFramePr>
          <p:cNvPr id="3" name="Content Placeholder 3"/>
          <p:cNvGraphicFramePr>
            <a:graphicFrameLocks noGrp="1"/>
          </p:cNvGraphicFramePr>
          <p:nvPr>
            <p:ph idx="1"/>
          </p:nvPr>
        </p:nvGraphicFramePr>
        <p:xfrm>
          <a:off x="142875" y="641350"/>
          <a:ext cx="8867774" cy="5818188"/>
        </p:xfrm>
        <a:graphic>
          <a:graphicData uri="http://schemas.openxmlformats.org/drawingml/2006/table">
            <a:tbl>
              <a:tblPr firstRow="1" bandRow="1">
                <a:effectLst/>
                <a:tableStyleId>{5C22544A-7EE6-4342-B048-85BDC9FD1C3A}</a:tableStyleId>
              </a:tblPr>
              <a:tblGrid>
                <a:gridCol w="1413702">
                  <a:extLst>
                    <a:ext uri="{9D8B030D-6E8A-4147-A177-3AD203B41FA5}">
                      <a16:colId xmlns:a16="http://schemas.microsoft.com/office/drawing/2014/main" val="20000"/>
                    </a:ext>
                  </a:extLst>
                </a:gridCol>
                <a:gridCol w="2043874">
                  <a:extLst>
                    <a:ext uri="{9D8B030D-6E8A-4147-A177-3AD203B41FA5}">
                      <a16:colId xmlns:a16="http://schemas.microsoft.com/office/drawing/2014/main" val="20001"/>
                    </a:ext>
                  </a:extLst>
                </a:gridCol>
                <a:gridCol w="2551829">
                  <a:extLst>
                    <a:ext uri="{9D8B030D-6E8A-4147-A177-3AD203B41FA5}">
                      <a16:colId xmlns:a16="http://schemas.microsoft.com/office/drawing/2014/main" val="20002"/>
                    </a:ext>
                  </a:extLst>
                </a:gridCol>
                <a:gridCol w="2858369">
                  <a:extLst>
                    <a:ext uri="{9D8B030D-6E8A-4147-A177-3AD203B41FA5}">
                      <a16:colId xmlns:a16="http://schemas.microsoft.com/office/drawing/2014/main" val="20003"/>
                    </a:ext>
                  </a:extLst>
                </a:gridCol>
              </a:tblGrid>
              <a:tr h="391926">
                <a:tc gridSpan="2">
                  <a:txBody>
                    <a:bodyPr/>
                    <a:lstStyle/>
                    <a:p>
                      <a:pPr lvl="0" algn="ctr"/>
                      <a:r>
                        <a:rPr lang="en-GB" sz="1800" dirty="0">
                          <a:solidFill>
                            <a:schemeClr val="bg1"/>
                          </a:solidFill>
                          <a:latin typeface="Century Gothic" pitchFamily="34"/>
                        </a:rPr>
                        <a:t>Subject Specific Vocabulary</a:t>
                      </a: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h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Century Gothic" pitchFamily="34"/>
                        </a:rPr>
                        <a:t>Interesting Book</a:t>
                      </a:r>
                    </a:p>
                  </a:txBody>
                  <a:tcPr marT="45729" marB="4572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rowSpan="2">
                  <a:txBody>
                    <a:bodyPr/>
                    <a:lstStyle/>
                    <a:p>
                      <a:pPr lvl="0" algn="ctr"/>
                      <a:r>
                        <a:rPr lang="en-GB" sz="1600" dirty="0">
                          <a:solidFill>
                            <a:srgbClr val="7FC184"/>
                          </a:solidFill>
                          <a:latin typeface="Century Gothic" pitchFamily="34"/>
                        </a:rPr>
                        <a:t>Sticky Knowledge about the digestive system</a:t>
                      </a:r>
                    </a:p>
                  </a:txBody>
                  <a:tcPr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0"/>
                  </a:ext>
                </a:extLst>
              </a:tr>
              <a:tr h="187276">
                <a:tc rowSpan="2">
                  <a:txBody>
                    <a:bodyPr/>
                    <a:lstStyle/>
                    <a:p>
                      <a:r>
                        <a:rPr lang="en-GB" sz="1400" b="1" dirty="0">
                          <a:solidFill>
                            <a:srgbClr val="7FC184"/>
                          </a:solidFill>
                          <a:latin typeface="Century Gothic" panose="020B0502020202020204" pitchFamily="34" charset="0"/>
                        </a:rPr>
                        <a:t>pancreas</a:t>
                      </a: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800" b="0" dirty="0">
                          <a:solidFill>
                            <a:schemeClr val="tx1"/>
                          </a:solidFill>
                          <a:latin typeface="Century Gothic" panose="020B0502020202020204" pitchFamily="34" charset="0"/>
                        </a:rPr>
                        <a:t>The pancreas produces juices called enzymes which helps the body digest food.</a:t>
                      </a: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8">
                  <a:txBody>
                    <a:bodyPr/>
                    <a:lstStyle/>
                    <a:p>
                      <a:pPr lvl="0" algn="ctr"/>
                      <a:endParaRPr lang="en-GB" sz="1200" dirty="0">
                        <a:solidFill>
                          <a:schemeClr val="tx1"/>
                        </a:solidFill>
                        <a:latin typeface="Century Gothic" panose="020B0502020202020204" pitchFamily="34" charset="0"/>
                      </a:endParaRPr>
                    </a:p>
                  </a:txBody>
                  <a:tcPr marT="45729" marB="4572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lgn="ctr"/>
                      <a:endParaRPr lang="en-GB" sz="1400" b="1" dirty="0">
                        <a:solidFill>
                          <a:schemeClr val="accent6">
                            <a:lumMod val="75000"/>
                          </a:schemeClr>
                        </a:solidFill>
                        <a:latin typeface="Century Gothic" pitchFamily="34"/>
                      </a:endParaRPr>
                    </a:p>
                  </a:txBody>
                  <a:tcPr marT="45730" marB="45730">
                    <a:solidFill>
                      <a:schemeClr val="accent6">
                        <a:lumMod val="40000"/>
                        <a:lumOff val="60000"/>
                      </a:schemeClr>
                    </a:solidFill>
                  </a:tcPr>
                </a:tc>
                <a:extLst>
                  <a:ext uri="{0D108BD9-81ED-4DB2-BD59-A6C34878D82A}">
                    <a16:rowId xmlns:a16="http://schemas.microsoft.com/office/drawing/2014/main" val="10001"/>
                  </a:ext>
                </a:extLst>
              </a:tr>
              <a:tr h="270019">
                <a:tc vMerge="1">
                  <a:txBody>
                    <a:bodyPr/>
                    <a:lstStyle/>
                    <a:p>
                      <a:pPr lvl="0"/>
                      <a:endParaRPr lang="en-GB" sz="1400" b="1" dirty="0">
                        <a:solidFill>
                          <a:schemeClr val="accent6">
                            <a:lumMod val="75000"/>
                          </a:schemeClr>
                        </a:solidFill>
                        <a:latin typeface="Century Gothic" pitchFamily="34"/>
                      </a:endParaRPr>
                    </a:p>
                  </a:txBody>
                  <a:tcPr marT="45737" marB="45737">
                    <a:solidFill>
                      <a:schemeClr val="accent6">
                        <a:lumMod val="20000"/>
                        <a:lumOff val="80000"/>
                      </a:schemeClr>
                    </a:solidFill>
                  </a:tcPr>
                </a:tc>
                <a:tc vMerge="1">
                  <a:txBody>
                    <a:bodyPr/>
                    <a:lstStyle/>
                    <a:p>
                      <a:pPr lvl="0"/>
                      <a:endParaRPr lang="en-GB" sz="800" b="0" dirty="0">
                        <a:solidFill>
                          <a:schemeClr val="accent6">
                            <a:lumMod val="75000"/>
                          </a:schemeClr>
                        </a:solidFill>
                        <a:latin typeface="Century Gothic" panose="020B0502020202020204" pitchFamily="34" charset="0"/>
                      </a:endParaRPr>
                    </a:p>
                  </a:txBody>
                  <a:tcPr marT="45737" marB="45737">
                    <a:solidFill>
                      <a:schemeClr val="accent6">
                        <a:lumMod val="20000"/>
                        <a:lumOff val="80000"/>
                      </a:schemeClr>
                    </a:solidFill>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The oesophagus is the food highway that takes your dinner from your mouth down into your stomach so that digestion can begin.</a:t>
                      </a:r>
                      <a:endParaRPr lang="en-GB" sz="1000" b="0" dirty="0">
                        <a:solidFill>
                          <a:schemeClr val="tx1"/>
                        </a:solidFill>
                        <a:latin typeface="Century Gothic" panose="020B0502020202020204" pitchFamily="34" charset="0"/>
                      </a:endParaRPr>
                    </a:p>
                  </a:txBody>
                  <a:tcPr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2"/>
                  </a:ext>
                </a:extLst>
              </a:tr>
              <a:tr h="506480">
                <a:tc>
                  <a:txBody>
                    <a:bodyPr/>
                    <a:lstStyle/>
                    <a:p>
                      <a:r>
                        <a:rPr lang="en-GB" sz="1400" b="1" dirty="0">
                          <a:solidFill>
                            <a:srgbClr val="7FC184"/>
                          </a:solidFill>
                          <a:latin typeface="Century Gothic" pitchFamily="34"/>
                        </a:rPr>
                        <a:t>oesophagus</a:t>
                      </a:r>
                      <a:endParaRPr lang="en-GB" sz="1400" b="1" dirty="0">
                        <a:solidFill>
                          <a:srgbClr val="7FC184"/>
                        </a:solidFill>
                        <a:latin typeface="Century Gothic" panose="020B0502020202020204" pitchFamily="34" charset="0"/>
                      </a:endParaRP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800" b="0" i="0" u="none" strike="noStrike" kern="1200" dirty="0">
                          <a:solidFill>
                            <a:schemeClr val="tx1"/>
                          </a:solidFill>
                          <a:effectLst/>
                          <a:latin typeface="Century Gothic" panose="020B0502020202020204" pitchFamily="34" charset="0"/>
                          <a:ea typeface="+mn-ea"/>
                          <a:cs typeface="+mn-cs"/>
                        </a:rPr>
                        <a:t>The oesophagus is like a stretchy tube that moves food from the back of the throat to the stomach.</a:t>
                      </a:r>
                      <a:endParaRPr lang="en-GB" sz="800" b="0" dirty="0">
                        <a:solidFill>
                          <a:schemeClr val="tx1"/>
                        </a:solidFill>
                        <a:latin typeface="Century Gothic" panose="020B0502020202020204" pitchFamily="34" charset="0"/>
                      </a:endParaRP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3"/>
                  </a:ext>
                </a:extLst>
              </a:tr>
              <a:tr h="722798">
                <a:tc rowSpan="2">
                  <a:txBody>
                    <a:bodyPr/>
                    <a:lstStyle/>
                    <a:p>
                      <a:r>
                        <a:rPr lang="en-GB" sz="1400" b="1" dirty="0">
                          <a:solidFill>
                            <a:srgbClr val="7FC184"/>
                          </a:solidFill>
                          <a:latin typeface="Century Gothic" panose="020B0502020202020204" pitchFamily="34" charset="0"/>
                        </a:rPr>
                        <a:t>intestine</a:t>
                      </a: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800" b="0" i="0" u="none" strike="noStrike" kern="1200" dirty="0">
                          <a:solidFill>
                            <a:schemeClr val="tx1"/>
                          </a:solidFill>
                          <a:effectLst/>
                          <a:latin typeface="Century Gothic" panose="020B0502020202020204" pitchFamily="34" charset="0"/>
                          <a:ea typeface="+mn-ea"/>
                          <a:cs typeface="+mn-cs"/>
                        </a:rPr>
                        <a:t>The main function of the small intestine is absorption of nutrients and minerals from food. The major function of the large intestine is to absorb water from the remaining indigestible food.</a:t>
                      </a:r>
                      <a:endParaRPr lang="en-GB" sz="800" b="0" dirty="0">
                        <a:solidFill>
                          <a:schemeClr val="tx1"/>
                        </a:solidFill>
                        <a:latin typeface="Century Gothic" panose="020B0502020202020204" pitchFamily="34" charset="0"/>
                      </a:endParaRP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pPr marL="171450" indent="-171450">
                        <a:buFont typeface="Wingdings" panose="05000000000000000000" pitchFamily="2" charset="2"/>
                        <a:buChar char="q"/>
                      </a:pPr>
                      <a:r>
                        <a:rPr lang="en-GB" sz="1000" b="0" dirty="0">
                          <a:solidFill>
                            <a:schemeClr val="tx1"/>
                          </a:solidFill>
                          <a:latin typeface="Century Gothic" panose="020B0502020202020204" pitchFamily="34" charset="0"/>
                        </a:rPr>
                        <a:t>The stomach is filled with powerful acids that break down the food into smaller pieces. It also lets us know when we are hungry.</a:t>
                      </a:r>
                    </a:p>
                  </a:txBody>
                  <a:tcPr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4"/>
                  </a:ext>
                </a:extLst>
              </a:tr>
              <a:tr h="100276">
                <a:tc vMerge="1">
                  <a:txBody>
                    <a:bodyPr/>
                    <a:lstStyle/>
                    <a:p>
                      <a:endParaRPr lang="en-GB"/>
                    </a:p>
                  </a:txBody>
                  <a:tcPr/>
                </a:tc>
                <a:tc vMerge="1">
                  <a:txBody>
                    <a:bodyPr/>
                    <a:lstStyle/>
                    <a:p>
                      <a:endParaRPr lang="en-GB"/>
                    </a:p>
                  </a:txBody>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The liver creates different enzymes to help process food nutrients that are collected in the small intestine.</a:t>
                      </a:r>
                      <a:endParaRPr lang="en-GB" sz="1000" b="0" dirty="0">
                        <a:solidFill>
                          <a:schemeClr val="tx1"/>
                        </a:solidFill>
                        <a:latin typeface="Century Gothic" panose="020B0502020202020204" pitchFamily="34" charset="0"/>
                      </a:endParaRPr>
                    </a:p>
                  </a:txBody>
                  <a:tcPr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5"/>
                  </a:ext>
                </a:extLst>
              </a:tr>
              <a:tr h="484721">
                <a:tc rowSpan="2">
                  <a:txBody>
                    <a:bodyPr/>
                    <a:lstStyle/>
                    <a:p>
                      <a:r>
                        <a:rPr lang="en-GB" sz="1400" b="1" dirty="0">
                          <a:solidFill>
                            <a:srgbClr val="7FC184"/>
                          </a:solidFill>
                          <a:latin typeface="Century Gothic" panose="020B0502020202020204" pitchFamily="34" charset="0"/>
                        </a:rPr>
                        <a:t>organ</a:t>
                      </a: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800" b="0" i="0" u="none" strike="noStrike" kern="1200" dirty="0">
                          <a:solidFill>
                            <a:schemeClr val="tx1"/>
                          </a:solidFill>
                          <a:effectLst/>
                          <a:latin typeface="Century Gothic" panose="020B0502020202020204" pitchFamily="34" charset="0"/>
                          <a:ea typeface="+mn-ea"/>
                          <a:cs typeface="+mn-cs"/>
                        </a:rPr>
                        <a:t>The skin is the biggest organ of your body. Other organs include your brain, lungs, heart, liver, stomach, intestines, pancreas, and kidneys, and they're called internal organs</a:t>
                      </a:r>
                      <a:endParaRPr lang="en-GB" sz="800" b="0" dirty="0">
                        <a:solidFill>
                          <a:schemeClr val="tx1"/>
                        </a:solidFill>
                        <a:latin typeface="Century Gothic" panose="020B0502020202020204" pitchFamily="34" charset="0"/>
                      </a:endParaRP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endParaRPr lang="en-GB" sz="1200" b="1" dirty="0">
                        <a:solidFill>
                          <a:schemeClr val="accent6">
                            <a:lumMod val="75000"/>
                          </a:schemeClr>
                        </a:solidFill>
                        <a:latin typeface="Century Gothic" panose="020B0502020202020204" pitchFamily="34" charset="0"/>
                      </a:endParaRPr>
                    </a:p>
                  </a:txBody>
                  <a:tcPr marT="45736" marB="45736">
                    <a:solidFill>
                      <a:schemeClr val="accent6">
                        <a:lumMod val="40000"/>
                        <a:lumOff val="60000"/>
                      </a:schemeClr>
                    </a:solidFill>
                  </a:tcPr>
                </a:tc>
                <a:extLst>
                  <a:ext uri="{0D108BD9-81ED-4DB2-BD59-A6C34878D82A}">
                    <a16:rowId xmlns:a16="http://schemas.microsoft.com/office/drawing/2014/main" val="10006"/>
                  </a:ext>
                </a:extLst>
              </a:tr>
              <a:tr h="216417">
                <a:tc vMerge="1">
                  <a:txBody>
                    <a:bodyPr/>
                    <a:lstStyle/>
                    <a:p>
                      <a:endParaRPr lang="en-GB"/>
                    </a:p>
                  </a:txBody>
                  <a:tcPr/>
                </a:tc>
                <a:tc vMerge="1">
                  <a:txBody>
                    <a:bodyPr/>
                    <a:lstStyle/>
                    <a:p>
                      <a:endParaRPr lang="en-GB"/>
                    </a:p>
                  </a:txBody>
                  <a:tcPr/>
                </a:tc>
                <a:tc vMerge="1">
                  <a:txBody>
                    <a:bodyPr/>
                    <a:lstStyle/>
                    <a:p>
                      <a:endParaRPr lang="en-GB"/>
                    </a:p>
                  </a:txBody>
                  <a:tcPr/>
                </a:tc>
                <a:tc rowSpan="4">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The gallbladder is a storage unit for all of the bile and enzymes created by the liver. It stores them until they are needed for digestion.</a:t>
                      </a:r>
                      <a:endParaRPr lang="en-GB" sz="1000" b="0" dirty="0">
                        <a:solidFill>
                          <a:schemeClr val="tx1"/>
                        </a:solidFill>
                        <a:latin typeface="Century Gothic" panose="020B0502020202020204" pitchFamily="34" charset="0"/>
                      </a:endParaRPr>
                    </a:p>
                  </a:txBody>
                  <a:tcPr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7"/>
                  </a:ext>
                </a:extLst>
              </a:tr>
              <a:tr h="153295">
                <a:tc rowSpan="2">
                  <a:txBody>
                    <a:bodyPr/>
                    <a:lstStyle/>
                    <a:p>
                      <a:r>
                        <a:rPr lang="en-GB" sz="1400" b="1" dirty="0">
                          <a:solidFill>
                            <a:srgbClr val="7FC184"/>
                          </a:solidFill>
                          <a:latin typeface="Century Gothic" panose="020B0502020202020204" pitchFamily="34" charset="0"/>
                        </a:rPr>
                        <a:t>molars</a:t>
                      </a: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800" b="0" dirty="0">
                          <a:solidFill>
                            <a:schemeClr val="tx1"/>
                          </a:solidFill>
                          <a:latin typeface="Century Gothic" panose="020B0502020202020204" pitchFamily="34" charset="0"/>
                        </a:rPr>
                        <a:t>Molars are the teeth that are used for chewing and grinding our food.</a:t>
                      </a: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r>
                        <a:rPr lang="en-GB" sz="1100" b="1" i="0" u="none" strike="noStrike" kern="1200" dirty="0">
                          <a:solidFill>
                            <a:schemeClr val="accent6">
                              <a:lumMod val="75000"/>
                            </a:schemeClr>
                          </a:solidFill>
                          <a:effectLst/>
                          <a:latin typeface="Century Gothic" panose="020B0502020202020204" pitchFamily="34" charset="0"/>
                          <a:ea typeface="+mn-ea"/>
                          <a:cs typeface="+mn-cs"/>
                        </a:rPr>
                        <a:t>Animals like cockroaches are really important in a habitat—they eat the dead plants and recycle the nutrients back into the soil.</a:t>
                      </a:r>
                      <a:endParaRPr lang="en-GB" sz="1100" b="1" dirty="0">
                        <a:solidFill>
                          <a:schemeClr val="accent6">
                            <a:lumMod val="75000"/>
                          </a:schemeClr>
                        </a:solidFill>
                        <a:latin typeface="Century Gothic" panose="020B0502020202020204" pitchFamily="34" charset="0"/>
                      </a:endParaRPr>
                    </a:p>
                  </a:txBody>
                  <a:tcPr marT="45737" marB="45737">
                    <a:solidFill>
                      <a:schemeClr val="accent6">
                        <a:lumMod val="20000"/>
                        <a:lumOff val="80000"/>
                      </a:schemeClr>
                    </a:solidFill>
                  </a:tcPr>
                </a:tc>
                <a:extLst>
                  <a:ext uri="{0D108BD9-81ED-4DB2-BD59-A6C34878D82A}">
                    <a16:rowId xmlns:a16="http://schemas.microsoft.com/office/drawing/2014/main" val="10008"/>
                  </a:ext>
                </a:extLst>
              </a:tr>
              <a:tr h="182035">
                <a:tc vMerge="1">
                  <a:txBody>
                    <a:bodyPr/>
                    <a:lstStyle/>
                    <a:p>
                      <a:endParaRPr lang="en-GB"/>
                    </a:p>
                  </a:txBody>
                  <a:tcPr/>
                </a:tc>
                <a:tc vMerge="1">
                  <a:txBody>
                    <a:bodyPr/>
                    <a:lstStyle/>
                    <a:p>
                      <a:endParaRPr lang="en-GB" dirty="0"/>
                    </a:p>
                  </a:txBody>
                  <a:tcPr/>
                </a:tc>
                <a:tc rowSpan="3">
                  <a:txBody>
                    <a:bodyPr/>
                    <a:lstStyle/>
                    <a:p>
                      <a:pPr marL="0" lvl="0" indent="0" algn="l">
                        <a:buFont typeface="Arial" panose="020B0604020202020204" pitchFamily="34" charset="0"/>
                        <a:buNone/>
                      </a:pPr>
                      <a:r>
                        <a:rPr lang="en-GB" sz="1200" b="1" dirty="0">
                          <a:solidFill>
                            <a:schemeClr val="bg1"/>
                          </a:solidFill>
                          <a:latin typeface="Century Gothic" pitchFamily="34"/>
                        </a:rPr>
                        <a:t>Important facts to know by the end of the digestive system topic:</a:t>
                      </a:r>
                    </a:p>
                  </a:txBody>
                  <a:tcPr marT="45729" marB="4572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vMerge="1">
                  <a:txBody>
                    <a:bodyPr/>
                    <a:lstStyle/>
                    <a:p>
                      <a:endParaRPr lang="en-GB"/>
                    </a:p>
                  </a:txBody>
                  <a:tcPr/>
                </a:tc>
                <a:extLst>
                  <a:ext uri="{0D108BD9-81ED-4DB2-BD59-A6C34878D82A}">
                    <a16:rowId xmlns:a16="http://schemas.microsoft.com/office/drawing/2014/main" val="10009"/>
                  </a:ext>
                </a:extLst>
              </a:tr>
              <a:tr h="149446">
                <a:tc rowSpan="3">
                  <a:txBody>
                    <a:bodyPr/>
                    <a:lstStyle/>
                    <a:p>
                      <a:r>
                        <a:rPr lang="en-GB" sz="1400" b="1" dirty="0">
                          <a:solidFill>
                            <a:srgbClr val="7FC184"/>
                          </a:solidFill>
                          <a:latin typeface="Century Gothic" panose="020B0502020202020204" pitchFamily="34" charset="0"/>
                        </a:rPr>
                        <a:t>canine</a:t>
                      </a: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3">
                  <a:txBody>
                    <a:bodyPr/>
                    <a:lstStyle/>
                    <a:p>
                      <a:pPr lvl="0"/>
                      <a:r>
                        <a:rPr lang="en-GB" sz="800" b="0" dirty="0">
                          <a:solidFill>
                            <a:schemeClr val="tx1"/>
                          </a:solidFill>
                          <a:latin typeface="Century Gothic" panose="020B0502020202020204" pitchFamily="34" charset="0"/>
                        </a:rPr>
                        <a:t>Canine are the teeth used for  ripping and tearing our food. We have two located at the top of our mouth and two and the bottom.</a:t>
                      </a: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0"/>
                  </a:ext>
                </a:extLst>
              </a:tr>
              <a:tr h="308689">
                <a:tc vMerge="1">
                  <a:txBody>
                    <a:bodyPr/>
                    <a:lstStyle/>
                    <a:p>
                      <a:endParaRPr lang="en-GB"/>
                    </a:p>
                  </a:txBody>
                  <a:tcPr/>
                </a:tc>
                <a:tc vMerge="1">
                  <a:txBody>
                    <a:bodyPr/>
                    <a:lstStyle/>
                    <a:p>
                      <a:endParaRPr lang="en-GB"/>
                    </a:p>
                  </a:txBody>
                  <a:tcPr/>
                </a:tc>
                <a:tc vMerge="1">
                  <a:txBody>
                    <a:bodyPr/>
                    <a:lstStyle/>
                    <a:p>
                      <a:endParaRPr lang="en-GB"/>
                    </a:p>
                  </a:txBody>
                  <a:tcPr/>
                </a:tc>
                <a:tc rowSpan="3">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The main job for the small intestine is to absorb nutrients and minerals from food. In fact, 90% of food absorption takes place here, making it our main digestion location.</a:t>
                      </a:r>
                      <a:endParaRPr lang="en-GB" sz="1000" b="0" dirty="0">
                        <a:solidFill>
                          <a:schemeClr val="tx1"/>
                        </a:solidFill>
                        <a:latin typeface="Century Gothic" panose="020B0502020202020204" pitchFamily="34" charset="0"/>
                      </a:endParaRPr>
                    </a:p>
                  </a:txBody>
                  <a:tcPr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1"/>
                  </a:ext>
                </a:extLst>
              </a:tr>
              <a:tr h="142882">
                <a:tc vMerge="1">
                  <a:txBody>
                    <a:bodyPr/>
                    <a:lstStyle/>
                    <a:p>
                      <a:endParaRPr lang="en-GB"/>
                    </a:p>
                  </a:txBody>
                  <a:tcPr/>
                </a:tc>
                <a:tc vMerge="1">
                  <a:txBody>
                    <a:bodyPr/>
                    <a:lstStyle/>
                    <a:p>
                      <a:endParaRPr lang="en-GB"/>
                    </a:p>
                  </a:txBody>
                  <a:tcPr/>
                </a:tc>
                <a:tc rowSpan="7">
                  <a:txBody>
                    <a:bodyPr/>
                    <a:lstStyle/>
                    <a:p>
                      <a:pPr marL="171450" lvl="0" indent="-171450" algn="l">
                        <a:buFont typeface="Arial" panose="020B0604020202020204" pitchFamily="34" charset="0"/>
                        <a:buChar char="•"/>
                      </a:pPr>
                      <a:r>
                        <a:rPr lang="en-GB" sz="1000" b="1" dirty="0">
                          <a:solidFill>
                            <a:schemeClr val="tx1"/>
                          </a:solidFill>
                          <a:latin typeface="Century Gothic" pitchFamily="34"/>
                        </a:rPr>
                        <a:t>Know and name the parts of the digestive system.</a:t>
                      </a:r>
                    </a:p>
                    <a:p>
                      <a:pPr marL="171450" lvl="0" indent="-171450" algn="l">
                        <a:buFont typeface="Arial" panose="020B0604020202020204" pitchFamily="34" charset="0"/>
                        <a:buChar char="•"/>
                      </a:pPr>
                      <a:r>
                        <a:rPr lang="en-GB" sz="1000" b="1" dirty="0">
                          <a:solidFill>
                            <a:schemeClr val="tx1"/>
                          </a:solidFill>
                          <a:latin typeface="Century Gothic" pitchFamily="34"/>
                        </a:rPr>
                        <a:t>Know the function of each organ of the digestive system.</a:t>
                      </a:r>
                    </a:p>
                    <a:p>
                      <a:pPr marL="171450" lvl="0" indent="-171450" algn="l">
                        <a:buFont typeface="Arial" panose="020B0604020202020204" pitchFamily="34" charset="0"/>
                        <a:buChar char="•"/>
                      </a:pPr>
                      <a:r>
                        <a:rPr lang="en-GB" sz="1000" b="1" dirty="0">
                          <a:solidFill>
                            <a:schemeClr val="tx1"/>
                          </a:solidFill>
                          <a:latin typeface="Century Gothic" pitchFamily="34"/>
                        </a:rPr>
                        <a:t>Know and identify the different types of teeth in humans.</a:t>
                      </a:r>
                    </a:p>
                    <a:p>
                      <a:pPr marL="171450" lvl="0" indent="-171450" algn="l">
                        <a:buFont typeface="Arial" panose="020B0604020202020204" pitchFamily="34" charset="0"/>
                        <a:buChar char="•"/>
                      </a:pPr>
                      <a:r>
                        <a:rPr lang="en-GB" sz="1000" b="1" dirty="0">
                          <a:solidFill>
                            <a:schemeClr val="tx1"/>
                          </a:solidFill>
                          <a:latin typeface="Century Gothic" pitchFamily="34"/>
                        </a:rPr>
                        <a:t>Know the function of different human teeth</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u="none" baseline="0" dirty="0">
                          <a:solidFill>
                            <a:schemeClr val="tx1"/>
                          </a:solidFill>
                          <a:latin typeface="Century Gothic" pitchFamily="34"/>
                        </a:rPr>
                        <a:t>Use food chains to identify producers, predators and prey.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u="none" baseline="0" dirty="0">
                          <a:solidFill>
                            <a:schemeClr val="tx1"/>
                          </a:solidFill>
                          <a:latin typeface="Century Gothic" pitchFamily="34"/>
                        </a:rPr>
                        <a:t>Construct food chains to identify producers, predators and prey.</a:t>
                      </a:r>
                      <a:endParaRPr lang="en-GB" sz="1000" b="1" dirty="0">
                        <a:solidFill>
                          <a:schemeClr val="tx1"/>
                        </a:solidFill>
                        <a:latin typeface="Century Gothic" pitchFamily="34"/>
                      </a:endParaRPr>
                    </a:p>
                  </a:txBody>
                  <a:tcPr marT="45729" marB="45729">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12"/>
                  </a:ext>
                </a:extLst>
              </a:tr>
              <a:tr h="401987">
                <a:tc rowSpan="2">
                  <a:txBody>
                    <a:bodyPr/>
                    <a:lstStyle/>
                    <a:p>
                      <a:r>
                        <a:rPr lang="en-GB" sz="1400" b="1" dirty="0">
                          <a:solidFill>
                            <a:srgbClr val="7FC184"/>
                          </a:solidFill>
                          <a:latin typeface="Century Gothic" panose="020B0502020202020204" pitchFamily="34" charset="0"/>
                        </a:rPr>
                        <a:t>food chain</a:t>
                      </a:r>
                      <a:endParaRPr lang="en-GB" sz="1800" dirty="0">
                        <a:solidFill>
                          <a:srgbClr val="7FC184"/>
                        </a:solidFill>
                      </a:endParaRP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800" b="0" i="0" u="none" strike="noStrike" kern="1200" dirty="0">
                          <a:solidFill>
                            <a:schemeClr val="tx1"/>
                          </a:solidFill>
                          <a:effectLst/>
                          <a:latin typeface="Century Gothic" panose="020B0502020202020204" pitchFamily="34" charset="0"/>
                          <a:ea typeface="+mn-ea"/>
                          <a:cs typeface="+mn-cs"/>
                        </a:rPr>
                        <a:t>A food chain is a diagram that shows us how animals are linked by what they eat</a:t>
                      </a:r>
                      <a:endParaRPr lang="en-GB" sz="800" b="0" dirty="0">
                        <a:solidFill>
                          <a:schemeClr val="tx1"/>
                        </a:solidFill>
                        <a:latin typeface="Century Gothic" panose="020B0502020202020204" pitchFamily="34" charset="0"/>
                      </a:endParaRP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3"/>
                  </a:ext>
                </a:extLst>
              </a:tr>
              <a:tr h="71132">
                <a:tc vMerge="1">
                  <a:txBody>
                    <a:bodyPr/>
                    <a:lstStyle/>
                    <a:p>
                      <a:endParaRPr lang="en-GB" dirty="0"/>
                    </a:p>
                  </a:txBody>
                  <a:tcPr marT="45734" marB="4573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vMerge="1">
                  <a:txBody>
                    <a:bodyPr/>
                    <a:lstStyle/>
                    <a:p>
                      <a:endParaRPr lang="en-GB" sz="800" b="0" dirty="0">
                        <a:solidFill>
                          <a:schemeClr val="accent6">
                            <a:lumMod val="75000"/>
                          </a:schemeClr>
                        </a:solidFill>
                        <a:latin typeface="Century Gothic" panose="020B0502020202020204" pitchFamily="34" charset="0"/>
                      </a:endParaRPr>
                    </a:p>
                  </a:txBody>
                  <a:tcPr marT="45734" marB="4573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vMerge="1">
                  <a:txBody>
                    <a:bodyPr/>
                    <a:lstStyle/>
                    <a:p>
                      <a:pPr marL="171450" lvl="0" indent="-171450" algn="l">
                        <a:buFont typeface="Arial" panose="020B0604020202020204" pitchFamily="34" charset="0"/>
                        <a:buChar char="•"/>
                      </a:pPr>
                      <a:endParaRPr lang="en-GB" sz="1100" b="1" dirty="0">
                        <a:solidFill>
                          <a:schemeClr val="accent6">
                            <a:lumMod val="75000"/>
                          </a:schemeClr>
                        </a:solidFill>
                        <a:latin typeface="Century Gothic" pitchFamily="34"/>
                      </a:endParaRPr>
                    </a:p>
                  </a:txBody>
                  <a:tcPr marT="45734" marB="4573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rowSpan="2">
                  <a:txBody>
                    <a:bodyPr/>
                    <a:lstStyle/>
                    <a:p>
                      <a:pPr marL="171450" indent="-171450">
                        <a:buFont typeface="Wingdings" panose="05000000000000000000" pitchFamily="2" charset="2"/>
                        <a:buChar char="q"/>
                      </a:pPr>
                      <a:r>
                        <a:rPr lang="en-GB" sz="1000" b="0" dirty="0">
                          <a:solidFill>
                            <a:schemeClr val="tx1"/>
                          </a:solidFill>
                          <a:latin typeface="Century Gothic" panose="020B0502020202020204" pitchFamily="34" charset="0"/>
                        </a:rPr>
                        <a:t>The outside of our teeth are covered with enamel and the inside have blood vessels and nerves.</a:t>
                      </a:r>
                    </a:p>
                  </a:txBody>
                  <a:tcPr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4"/>
                  </a:ext>
                </a:extLst>
              </a:tr>
              <a:tr h="510461">
                <a:tc rowSpan="2">
                  <a:txBody>
                    <a:bodyPr/>
                    <a:lstStyle/>
                    <a:p>
                      <a:r>
                        <a:rPr lang="en-GB" sz="1400" b="1" dirty="0">
                          <a:solidFill>
                            <a:srgbClr val="7FC184"/>
                          </a:solidFill>
                          <a:latin typeface="Century Gothic" panose="020B0502020202020204" pitchFamily="34" charset="0"/>
                        </a:rPr>
                        <a:t>predators</a:t>
                      </a:r>
                      <a:endParaRPr lang="en-GB" sz="1800" dirty="0">
                        <a:solidFill>
                          <a:srgbClr val="7FC184"/>
                        </a:solidFill>
                      </a:endParaRP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800" b="0" i="0" u="none" strike="noStrike" kern="1200" dirty="0">
                          <a:solidFill>
                            <a:schemeClr val="tx1"/>
                          </a:solidFill>
                          <a:effectLst/>
                          <a:latin typeface="Century Gothic" panose="020B0502020202020204" pitchFamily="34" charset="0"/>
                          <a:ea typeface="+mn-ea"/>
                          <a:cs typeface="+mn-cs"/>
                        </a:rPr>
                        <a:t>Predators are wild animals that hunt, or prey on, other animals. Predator animals need the flesh of the animals that they kill to survive.</a:t>
                      </a:r>
                      <a:endParaRPr lang="en-GB" sz="800" b="0" dirty="0">
                        <a:solidFill>
                          <a:schemeClr val="tx1"/>
                        </a:solidFill>
                        <a:latin typeface="Century Gothic" panose="020B0502020202020204" pitchFamily="34" charset="0"/>
                      </a:endParaRP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5"/>
                  </a:ext>
                </a:extLst>
              </a:tr>
              <a:tr h="103816">
                <a:tc vMerge="1">
                  <a:txBody>
                    <a:bodyPr/>
                    <a:lstStyle/>
                    <a:p>
                      <a:endParaRPr lang="en-GB" dirty="0"/>
                    </a:p>
                  </a:txBody>
                  <a:tcPr marT="45734" marB="4573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20000"/>
                        <a:lumOff val="80000"/>
                      </a:schemeClr>
                    </a:solidFill>
                  </a:tcPr>
                </a:tc>
                <a:tc vMerge="1">
                  <a:txBody>
                    <a:bodyPr/>
                    <a:lstStyle/>
                    <a:p>
                      <a:endParaRPr lang="en-GB" sz="800" b="0" dirty="0">
                        <a:solidFill>
                          <a:schemeClr val="accent6">
                            <a:lumMod val="75000"/>
                          </a:schemeClr>
                        </a:solidFill>
                        <a:latin typeface="Century Gothic" panose="020B0502020202020204" pitchFamily="34" charset="0"/>
                      </a:endParaRPr>
                    </a:p>
                  </a:txBody>
                  <a:tcPr marT="45734" marB="45734">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20000"/>
                        <a:lumOff val="80000"/>
                      </a:schemeClr>
                    </a:solidFill>
                  </a:tcPr>
                </a:tc>
                <a:tc vMerge="1">
                  <a:txBody>
                    <a:bodyPr/>
                    <a:lstStyle/>
                    <a:p>
                      <a:endParaRPr lang="en-GB"/>
                    </a:p>
                  </a:txBody>
                  <a:tcPr/>
                </a:tc>
                <a:tc rowSpan="3">
                  <a:txBody>
                    <a:bodyPr/>
                    <a:lstStyle/>
                    <a:p>
                      <a:pPr marL="171450" indent="-171450">
                        <a:buFont typeface="Wingdings" panose="05000000000000000000" pitchFamily="2" charset="2"/>
                        <a:buChar char="q"/>
                      </a:pPr>
                      <a:r>
                        <a:rPr lang="en-GB" sz="1000" b="0" dirty="0">
                          <a:solidFill>
                            <a:schemeClr val="tx1"/>
                          </a:solidFill>
                          <a:latin typeface="Century Gothic" panose="020B0502020202020204" pitchFamily="34" charset="0"/>
                        </a:rPr>
                        <a:t>The front teeth are called incisors, the four sharp teeth are called canines, the teeth at the back are called molars.</a:t>
                      </a:r>
                    </a:p>
                  </a:txBody>
                  <a:tcPr marT="45729" marB="4572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6"/>
                  </a:ext>
                </a:extLst>
              </a:tr>
              <a:tr h="457266">
                <a:tc>
                  <a:txBody>
                    <a:bodyPr/>
                    <a:lstStyle/>
                    <a:p>
                      <a:r>
                        <a:rPr lang="en-GB" sz="1400" b="1" dirty="0">
                          <a:solidFill>
                            <a:srgbClr val="7FC184"/>
                          </a:solidFill>
                          <a:latin typeface="Century Gothic" panose="020B0502020202020204" pitchFamily="34" charset="0"/>
                        </a:rPr>
                        <a:t>prey</a:t>
                      </a:r>
                      <a:endParaRPr lang="en-GB" sz="1800" dirty="0">
                        <a:solidFill>
                          <a:srgbClr val="7FC184"/>
                        </a:solidFill>
                      </a:endParaRP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800" b="0" i="0" u="none" strike="noStrike" kern="1200" dirty="0">
                          <a:solidFill>
                            <a:schemeClr val="tx1"/>
                          </a:solidFill>
                          <a:effectLst/>
                          <a:latin typeface="Century Gothic" panose="020B0502020202020204" pitchFamily="34" charset="0"/>
                          <a:ea typeface="+mn-ea"/>
                          <a:cs typeface="+mn-cs"/>
                        </a:rPr>
                        <a:t>The term prey refers to an animal that is sought, captured, and eaten by a predator.</a:t>
                      </a:r>
                      <a:endParaRPr lang="en-GB" sz="800" b="0" dirty="0">
                        <a:solidFill>
                          <a:schemeClr val="tx1"/>
                        </a:solidFill>
                        <a:latin typeface="Century Gothic" panose="020B0502020202020204" pitchFamily="34" charset="0"/>
                      </a:endParaRP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endParaRPr lang="en-GB" sz="1100" b="1" dirty="0">
                        <a:solidFill>
                          <a:schemeClr val="accent6">
                            <a:lumMod val="75000"/>
                          </a:schemeClr>
                        </a:solidFill>
                        <a:latin typeface="Century Gothic" panose="020B0502020202020204" pitchFamily="34" charset="0"/>
                      </a:endParaRPr>
                    </a:p>
                  </a:txBody>
                  <a:tcPr marT="45734" marB="45734">
                    <a:solidFill>
                      <a:schemeClr val="accent6">
                        <a:lumMod val="20000"/>
                        <a:lumOff val="80000"/>
                      </a:schemeClr>
                    </a:solidFill>
                  </a:tcPr>
                </a:tc>
                <a:extLst>
                  <a:ext uri="{0D108BD9-81ED-4DB2-BD59-A6C34878D82A}">
                    <a16:rowId xmlns:a16="http://schemas.microsoft.com/office/drawing/2014/main" val="10017"/>
                  </a:ext>
                </a:extLst>
              </a:tr>
              <a:tr h="457266">
                <a:tc>
                  <a:txBody>
                    <a:bodyPr/>
                    <a:lstStyle/>
                    <a:p>
                      <a:r>
                        <a:rPr lang="en-GB" sz="1400" b="1" dirty="0">
                          <a:solidFill>
                            <a:srgbClr val="7FC184"/>
                          </a:solidFill>
                          <a:latin typeface="Century Gothic" panose="020B0502020202020204" pitchFamily="34" charset="0"/>
                        </a:rPr>
                        <a:t>salivary gland</a:t>
                      </a: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800" dirty="0">
                          <a:solidFill>
                            <a:schemeClr val="tx1"/>
                          </a:solidFill>
                          <a:latin typeface="Century Gothic" pitchFamily="34"/>
                        </a:rPr>
                        <a:t>The salivary glands contains special enzymes that help digest the starches in your food. </a:t>
                      </a:r>
                      <a:endParaRPr lang="en-GB" sz="800" b="0" dirty="0">
                        <a:solidFill>
                          <a:schemeClr val="tx1"/>
                        </a:solidFill>
                        <a:latin typeface="Century Gothic" panose="020B0502020202020204" pitchFamily="34" charset="0"/>
                      </a:endParaRPr>
                    </a:p>
                  </a:txBody>
                  <a:tcPr marT="45729" marB="45729">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8"/>
                  </a:ext>
                </a:extLst>
              </a:tr>
            </a:tbl>
          </a:graphicData>
        </a:graphic>
      </p:graphicFrame>
      <p:pic>
        <p:nvPicPr>
          <p:cNvPr id="17473"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7913" y="1033463"/>
            <a:ext cx="2516187" cy="264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 Mats" id="{44C609E7-D963-4258-AC0C-6D24BC1BAC45}" vid="{70B9A501-B5B1-4368-BA62-45740617565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Know Mats v 3</Template>
  <TotalTime>3983</TotalTime>
  <Words>499</Words>
  <Application>Microsoft Office PowerPoint</Application>
  <PresentationFormat>On-screen Show (4:3)</PresentationFormat>
  <Paragraphs>38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Wingdings</vt:lpstr>
      <vt:lpstr>Office Theme</vt:lpstr>
      <vt:lpstr>Year 4: Digestive System Knowledge Mat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Stone Age Knowledge Mat</dc:title>
  <dc:creator>Clive Davies OBE, Director</dc:creator>
  <cp:lastModifiedBy>Mr Cross</cp:lastModifiedBy>
  <cp:revision>238</cp:revision>
  <dcterms:created xsi:type="dcterms:W3CDTF">2018-11-22T20:08:20Z</dcterms:created>
  <dcterms:modified xsi:type="dcterms:W3CDTF">2022-04-24T09:19:04Z</dcterms:modified>
</cp:coreProperties>
</file>